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embedTrueTypeFonts="1">
  <p:sldMasterIdLst>
    <p:sldMasterId id="2147483672" r:id="rId4"/>
  </p:sldMasterIdLst>
  <p:notesMasterIdLst>
    <p:notesMasterId r:id="rId23"/>
  </p:notesMasterIdLst>
  <p:handoutMasterIdLst>
    <p:handoutMasterId r:id="rId24"/>
  </p:handoutMasterIdLst>
  <p:sldIdLst>
    <p:sldId id="256" r:id="rId5"/>
    <p:sldId id="257" r:id="rId6"/>
    <p:sldId id="261" r:id="rId7"/>
    <p:sldId id="258" r:id="rId8"/>
    <p:sldId id="289" r:id="rId9"/>
    <p:sldId id="290" r:id="rId10"/>
    <p:sldId id="299" r:id="rId11"/>
    <p:sldId id="300" r:id="rId12"/>
    <p:sldId id="301" r:id="rId13"/>
    <p:sldId id="302" r:id="rId14"/>
    <p:sldId id="303" r:id="rId15"/>
    <p:sldId id="304" r:id="rId16"/>
    <p:sldId id="306" r:id="rId17"/>
    <p:sldId id="308" r:id="rId18"/>
    <p:sldId id="309" r:id="rId19"/>
    <p:sldId id="263" r:id="rId20"/>
    <p:sldId id="269" r:id="rId21"/>
    <p:sldId id="260" r:id="rId22"/>
  </p:sldIdLst>
  <p:sldSz cx="9144000" cy="5715000" type="screen16x10"/>
  <p:notesSz cx="7104063" cy="10234613"/>
  <p:embeddedFontLst>
    <p:embeddedFont>
      <p:font typeface="Calibri" panose="020F0502020204030204" pitchFamily="34" charset="0"/>
      <p:regular r:id="rId25"/>
      <p:bold r:id="rId26"/>
      <p:italic r:id="rId27"/>
      <p:boldItalic r:id="rId28"/>
    </p:embeddedFont>
    <p:embeddedFont>
      <p:font typeface="Ubuntu" panose="020B0604020202020204" charset="0"/>
      <p:regular r:id="rId29"/>
      <p:bold r:id="rId30"/>
      <p:italic r:id="rId31"/>
      <p:boldItalic r:id="rId32"/>
    </p:embeddedFont>
    <p:embeddedFont>
      <p:font typeface="Ubuntu Light" panose="020B0604020202020204" charset="0"/>
      <p:regular r:id="rId33"/>
      <p:italic r:id="rId34"/>
    </p:embeddedFont>
  </p:embeddedFontLst>
  <p:defaultTextStyle>
    <a:defPPr>
      <a:defRPr lang="pl-P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80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224" userDrawn="1">
          <p15:clr>
            <a:srgbClr val="A4A3A4"/>
          </p15:clr>
        </p15:guide>
        <p15:guide id="2" pos="2238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8B933"/>
    <a:srgbClr val="999999"/>
    <a:srgbClr val="727272"/>
    <a:srgbClr val="5C5C5C"/>
    <a:srgbClr val="383838"/>
    <a:srgbClr val="333333"/>
    <a:srgbClr val="2B2A29"/>
    <a:srgbClr val="008497"/>
    <a:srgbClr val="4D4D4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 pośredni 2 — Ak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34587" autoAdjust="0"/>
    <p:restoredTop sz="94683" autoAdjust="0"/>
  </p:normalViewPr>
  <p:slideViewPr>
    <p:cSldViewPr>
      <p:cViewPr varScale="1">
        <p:scale>
          <a:sx n="130" d="100"/>
          <a:sy n="130" d="100"/>
        </p:scale>
        <p:origin x="672" y="120"/>
      </p:cViewPr>
      <p:guideLst>
        <p:guide orient="horz" pos="1800"/>
        <p:guide pos="2880"/>
      </p:guideLst>
    </p:cSldViewPr>
  </p:slideViewPr>
  <p:outlineViewPr>
    <p:cViewPr>
      <p:scale>
        <a:sx n="33" d="100"/>
        <a:sy n="33" d="100"/>
      </p:scale>
      <p:origin x="0" y="432"/>
    </p:cViewPr>
  </p:outlin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97" d="100"/>
          <a:sy n="97" d="100"/>
        </p:scale>
        <p:origin x="-3582" y="-108"/>
      </p:cViewPr>
      <p:guideLst>
        <p:guide orient="horz" pos="3224"/>
        <p:guide pos="2238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font" Target="fonts/font2.fntdata"/><Relationship Id="rId21" Type="http://schemas.openxmlformats.org/officeDocument/2006/relationships/slide" Target="slides/slide17.xml"/><Relationship Id="rId34" Type="http://schemas.openxmlformats.org/officeDocument/2006/relationships/font" Target="fonts/font10.fntdata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font" Target="fonts/font1.fntdata"/><Relationship Id="rId33" Type="http://schemas.openxmlformats.org/officeDocument/2006/relationships/font" Target="fonts/font9.fntdata"/><Relationship Id="rId38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font" Target="fonts/font5.fntdata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handoutMaster" Target="handoutMasters/handoutMaster1.xml"/><Relationship Id="rId32" Type="http://schemas.openxmlformats.org/officeDocument/2006/relationships/font" Target="fonts/font8.fntdata"/><Relationship Id="rId37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notesMaster" Target="notesMasters/notesMaster1.xml"/><Relationship Id="rId28" Type="http://schemas.openxmlformats.org/officeDocument/2006/relationships/font" Target="fonts/font4.fntdata"/><Relationship Id="rId36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font" Target="fonts/font7.fntdata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font" Target="fonts/font3.fntdata"/><Relationship Id="rId30" Type="http://schemas.openxmlformats.org/officeDocument/2006/relationships/font" Target="fonts/font6.fntdata"/><Relationship Id="rId35" Type="http://schemas.openxmlformats.org/officeDocument/2006/relationships/presProps" Target="presProps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agłówk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428" cy="511731"/>
          </a:xfrm>
          <a:prstGeom prst="rect">
            <a:avLst/>
          </a:prstGeom>
        </p:spPr>
        <p:txBody>
          <a:bodyPr vert="horz" lIns="95491" tIns="47745" rIns="95491" bIns="47745" rtlCol="0"/>
          <a:lstStyle>
            <a:lvl1pPr algn="l">
              <a:defRPr sz="1300"/>
            </a:lvl1pPr>
          </a:lstStyle>
          <a:p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sz="quarter" idx="1"/>
          </p:nvPr>
        </p:nvSpPr>
        <p:spPr>
          <a:xfrm>
            <a:off x="4023991" y="0"/>
            <a:ext cx="3078428" cy="511731"/>
          </a:xfrm>
          <a:prstGeom prst="rect">
            <a:avLst/>
          </a:prstGeom>
        </p:spPr>
        <p:txBody>
          <a:bodyPr vert="horz" lIns="95491" tIns="47745" rIns="95491" bIns="47745" rtlCol="0"/>
          <a:lstStyle>
            <a:lvl1pPr algn="r">
              <a:defRPr sz="1300"/>
            </a:lvl1pPr>
          </a:lstStyle>
          <a:p>
            <a:fld id="{13B96F11-7F0B-40C7-85C6-558AB251DD08}" type="datetimeFigureOut">
              <a:rPr lang="pl-PL" smtClean="0"/>
              <a:t>2021-05-13</a:t>
            </a:fld>
            <a:endParaRPr lang="pl-PL"/>
          </a:p>
        </p:txBody>
      </p:sp>
      <p:sp>
        <p:nvSpPr>
          <p:cNvPr id="4" name="Symbol zastępczy stopki 3"/>
          <p:cNvSpPr>
            <a:spLocks noGrp="1"/>
          </p:cNvSpPr>
          <p:nvPr>
            <p:ph type="ftr" sz="quarter" idx="2"/>
          </p:nvPr>
        </p:nvSpPr>
        <p:spPr>
          <a:xfrm>
            <a:off x="0" y="9721106"/>
            <a:ext cx="3078428" cy="511731"/>
          </a:xfrm>
          <a:prstGeom prst="rect">
            <a:avLst/>
          </a:prstGeom>
        </p:spPr>
        <p:txBody>
          <a:bodyPr vert="horz" lIns="95491" tIns="47745" rIns="95491" bIns="47745" rtlCol="0" anchor="b"/>
          <a:lstStyle>
            <a:lvl1pPr algn="l">
              <a:defRPr sz="1300"/>
            </a:lvl1pPr>
          </a:lstStyle>
          <a:p>
            <a:endParaRPr lang="pl-PL"/>
          </a:p>
        </p:txBody>
      </p:sp>
      <p:sp>
        <p:nvSpPr>
          <p:cNvPr id="5" name="Symbol zastępczy numeru slajdu 4"/>
          <p:cNvSpPr>
            <a:spLocks noGrp="1"/>
          </p:cNvSpPr>
          <p:nvPr>
            <p:ph type="sldNum" sz="quarter" idx="3"/>
          </p:nvPr>
        </p:nvSpPr>
        <p:spPr>
          <a:xfrm>
            <a:off x="4023991" y="9721106"/>
            <a:ext cx="3078428" cy="511731"/>
          </a:xfrm>
          <a:prstGeom prst="rect">
            <a:avLst/>
          </a:prstGeom>
        </p:spPr>
        <p:txBody>
          <a:bodyPr vert="horz" lIns="95491" tIns="47745" rIns="95491" bIns="47745" rtlCol="0" anchor="b"/>
          <a:lstStyle>
            <a:lvl1pPr algn="r">
              <a:defRPr sz="1300"/>
            </a:lvl1pPr>
          </a:lstStyle>
          <a:p>
            <a:fld id="{D366F662-D287-4B46-8A25-0784D5473210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4630119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agłówk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428" cy="511731"/>
          </a:xfrm>
          <a:prstGeom prst="rect">
            <a:avLst/>
          </a:prstGeom>
        </p:spPr>
        <p:txBody>
          <a:bodyPr vert="horz" lIns="95491" tIns="47745" rIns="95491" bIns="47745" rtlCol="0"/>
          <a:lstStyle>
            <a:lvl1pPr algn="l">
              <a:defRPr sz="1300"/>
            </a:lvl1pPr>
          </a:lstStyle>
          <a:p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idx="1"/>
          </p:nvPr>
        </p:nvSpPr>
        <p:spPr>
          <a:xfrm>
            <a:off x="4023991" y="0"/>
            <a:ext cx="3078428" cy="511731"/>
          </a:xfrm>
          <a:prstGeom prst="rect">
            <a:avLst/>
          </a:prstGeom>
        </p:spPr>
        <p:txBody>
          <a:bodyPr vert="horz" lIns="95491" tIns="47745" rIns="95491" bIns="47745" rtlCol="0"/>
          <a:lstStyle>
            <a:lvl1pPr algn="r">
              <a:defRPr sz="1300"/>
            </a:lvl1pPr>
          </a:lstStyle>
          <a:p>
            <a:fld id="{BFA26532-0A89-4AFD-86F3-50CA58AA5146}" type="datetimeFigureOut">
              <a:rPr lang="pl-PL" smtClean="0"/>
              <a:t>2021-05-13</a:t>
            </a:fld>
            <a:endParaRPr lang="pl-PL"/>
          </a:p>
        </p:txBody>
      </p:sp>
      <p:sp>
        <p:nvSpPr>
          <p:cNvPr id="4" name="Symbol zastępczy obrazu slajdu 3"/>
          <p:cNvSpPr>
            <a:spLocks noGrp="1" noRot="1" noChangeAspect="1"/>
          </p:cNvSpPr>
          <p:nvPr>
            <p:ph type="sldImg" idx="2"/>
          </p:nvPr>
        </p:nvSpPr>
        <p:spPr>
          <a:xfrm>
            <a:off x="481013" y="766763"/>
            <a:ext cx="6142037" cy="38385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5491" tIns="47745" rIns="95491" bIns="47745" rtlCol="0" anchor="ctr"/>
          <a:lstStyle/>
          <a:p>
            <a:endParaRPr lang="pl-PL"/>
          </a:p>
        </p:txBody>
      </p:sp>
      <p:sp>
        <p:nvSpPr>
          <p:cNvPr id="5" name="Symbol zastępczy notatek 4"/>
          <p:cNvSpPr>
            <a:spLocks noGrp="1"/>
          </p:cNvSpPr>
          <p:nvPr>
            <p:ph type="body" sz="quarter" idx="3"/>
          </p:nvPr>
        </p:nvSpPr>
        <p:spPr>
          <a:xfrm>
            <a:off x="710407" y="4861442"/>
            <a:ext cx="5683250" cy="4605576"/>
          </a:xfrm>
          <a:prstGeom prst="rect">
            <a:avLst/>
          </a:prstGeom>
        </p:spPr>
        <p:txBody>
          <a:bodyPr vert="horz" lIns="95491" tIns="47745" rIns="95491" bIns="47745" rtlCol="0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4"/>
          </p:nvPr>
        </p:nvSpPr>
        <p:spPr>
          <a:xfrm>
            <a:off x="0" y="9721106"/>
            <a:ext cx="3078428" cy="511731"/>
          </a:xfrm>
          <a:prstGeom prst="rect">
            <a:avLst/>
          </a:prstGeom>
        </p:spPr>
        <p:txBody>
          <a:bodyPr vert="horz" lIns="95491" tIns="47745" rIns="95491" bIns="47745" rtlCol="0" anchor="b"/>
          <a:lstStyle>
            <a:lvl1pPr algn="l">
              <a:defRPr sz="1300"/>
            </a:lvl1pPr>
          </a:lstStyle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5"/>
          </p:nvPr>
        </p:nvSpPr>
        <p:spPr>
          <a:xfrm>
            <a:off x="4023991" y="9721106"/>
            <a:ext cx="3078428" cy="511731"/>
          </a:xfrm>
          <a:prstGeom prst="rect">
            <a:avLst/>
          </a:prstGeom>
        </p:spPr>
        <p:txBody>
          <a:bodyPr vert="horz" lIns="95491" tIns="47745" rIns="95491" bIns="47745" rtlCol="0" anchor="b"/>
          <a:lstStyle>
            <a:lvl1pPr algn="r">
              <a:defRPr sz="1300"/>
            </a:lvl1pPr>
          </a:lstStyle>
          <a:p>
            <a:fld id="{296916B1-A998-4F65-90B3-3AB72D3BDC0D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6968087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ajd tytułowy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1115616" y="3433565"/>
            <a:ext cx="5832648" cy="1224136"/>
          </a:xfrm>
          <a:prstGeom prst="rect">
            <a:avLst/>
          </a:prstGeom>
        </p:spPr>
        <p:txBody>
          <a:bodyPr anchor="ctr"/>
          <a:lstStyle>
            <a:lvl1pPr>
              <a:defRPr sz="2400">
                <a:solidFill>
                  <a:schemeClr val="bg1"/>
                </a:solidFill>
                <a:latin typeface="Ubuntu" panose="020B050403060203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pl-PL"/>
              <a:t>Kliknij, aby edytować styl</a:t>
            </a:r>
          </a:p>
        </p:txBody>
      </p:sp>
    </p:spTree>
    <p:extLst>
      <p:ext uri="{BB962C8B-B14F-4D97-AF65-F5344CB8AC3E}">
        <p14:creationId xmlns:p14="http://schemas.microsoft.com/office/powerpoint/2010/main" val="12258504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rona domyślna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57200" y="433452"/>
            <a:ext cx="6851104" cy="699864"/>
          </a:xfrm>
          <a:prstGeom prst="rect">
            <a:avLst/>
          </a:prstGeom>
        </p:spPr>
        <p:txBody>
          <a:bodyPr/>
          <a:lstStyle>
            <a:lvl1pPr>
              <a:defRPr sz="2400" b="0">
                <a:solidFill>
                  <a:schemeClr val="tx1"/>
                </a:solidFill>
                <a:latin typeface="Ubuntu Light" panose="020B030403060203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r>
              <a:rPr lang="pl-PL" dirty="0"/>
              <a:t>Kliknij, aby edytować styl</a:t>
            </a:r>
          </a:p>
        </p:txBody>
      </p:sp>
      <p:sp>
        <p:nvSpPr>
          <p:cNvPr id="3" name="Symbol zastępczy numeru slajdu 5"/>
          <p:cNvSpPr>
            <a:spLocks noGrp="1"/>
          </p:cNvSpPr>
          <p:nvPr>
            <p:ph type="sldNum" sz="quarter" idx="12"/>
          </p:nvPr>
        </p:nvSpPr>
        <p:spPr>
          <a:xfrm>
            <a:off x="8798828" y="5425844"/>
            <a:ext cx="345171" cy="289156"/>
          </a:xfrm>
          <a:prstGeom prst="rect">
            <a:avLst/>
          </a:prstGeom>
        </p:spPr>
        <p:txBody>
          <a:bodyPr anchor="ctr"/>
          <a:lstStyle>
            <a:lvl1pPr algn="ctr">
              <a:defRPr sz="900" b="0">
                <a:latin typeface="Ubuntu" panose="020B050403060203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fld id="{F4CC9FB2-C493-42E2-8228-4A1F40703ABC}" type="slidenum">
              <a:rPr lang="pl-PL" smtClean="0"/>
              <a:pPr/>
              <a:t>‹#›</a:t>
            </a:fld>
            <a:endParaRPr lang="pl-PL" dirty="0"/>
          </a:p>
        </p:txBody>
      </p:sp>
      <p:sp>
        <p:nvSpPr>
          <p:cNvPr id="4" name="pole tekstowe 3"/>
          <p:cNvSpPr txBox="1"/>
          <p:nvPr userDrawn="1"/>
        </p:nvSpPr>
        <p:spPr>
          <a:xfrm>
            <a:off x="7856615" y="5445739"/>
            <a:ext cx="862737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800" b="0" dirty="0">
                <a:latin typeface="Ubuntu" panose="020B050403060203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www.sanito.pl</a:t>
            </a:r>
          </a:p>
        </p:txBody>
      </p:sp>
      <p:cxnSp>
        <p:nvCxnSpPr>
          <p:cNvPr id="6" name="Łącznik prostoliniowy 5"/>
          <p:cNvCxnSpPr/>
          <p:nvPr userDrawn="1"/>
        </p:nvCxnSpPr>
        <p:spPr>
          <a:xfrm>
            <a:off x="8783472" y="5445739"/>
            <a:ext cx="0" cy="269261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104928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akończeni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le tekstowe 2"/>
          <p:cNvSpPr txBox="1"/>
          <p:nvPr userDrawn="1"/>
        </p:nvSpPr>
        <p:spPr>
          <a:xfrm>
            <a:off x="2088056" y="2437564"/>
            <a:ext cx="3645550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2700" dirty="0">
                <a:solidFill>
                  <a:schemeClr val="bg1"/>
                </a:solidFill>
                <a:latin typeface="Ubuntu" panose="020B050403060203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Dziękujemy za uwagę</a:t>
            </a:r>
          </a:p>
        </p:txBody>
      </p:sp>
      <p:sp>
        <p:nvSpPr>
          <p:cNvPr id="4" name="pole tekstowe 3"/>
          <p:cNvSpPr txBox="1"/>
          <p:nvPr userDrawn="1"/>
        </p:nvSpPr>
        <p:spPr>
          <a:xfrm>
            <a:off x="6131288" y="4081636"/>
            <a:ext cx="1149674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800" dirty="0">
                <a:solidFill>
                  <a:schemeClr val="bg1"/>
                </a:solidFill>
                <a:latin typeface="Ubuntu" panose="020B050403060203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SANITO Sp. z o.o.</a:t>
            </a:r>
          </a:p>
          <a:p>
            <a:r>
              <a:rPr lang="pl-PL" sz="800" dirty="0">
                <a:solidFill>
                  <a:schemeClr val="bg1"/>
                </a:solidFill>
                <a:latin typeface="Ubuntu" panose="020B050403060203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ul. Puławska 476</a:t>
            </a:r>
          </a:p>
          <a:p>
            <a:r>
              <a:rPr lang="pl-PL" sz="800" dirty="0">
                <a:solidFill>
                  <a:schemeClr val="bg1"/>
                </a:solidFill>
                <a:latin typeface="Ubuntu" panose="020B050403060203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02-884</a:t>
            </a:r>
            <a:r>
              <a:rPr lang="pl-PL" sz="800" baseline="0" dirty="0">
                <a:solidFill>
                  <a:schemeClr val="bg1"/>
                </a:solidFill>
                <a:latin typeface="Ubuntu" panose="020B050403060203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pl-PL" sz="800" dirty="0">
                <a:solidFill>
                  <a:schemeClr val="bg1"/>
                </a:solidFill>
                <a:latin typeface="Ubuntu" panose="020B050403060203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Warszawa</a:t>
            </a:r>
          </a:p>
          <a:p>
            <a:r>
              <a:rPr lang="pl-PL" sz="800" dirty="0">
                <a:solidFill>
                  <a:schemeClr val="bg1"/>
                </a:solidFill>
                <a:latin typeface="Ubuntu" panose="020B050403060203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tel. +48 22 371 14 75</a:t>
            </a:r>
          </a:p>
          <a:p>
            <a:r>
              <a:rPr lang="pl-PL" sz="800" dirty="0">
                <a:solidFill>
                  <a:schemeClr val="bg1"/>
                </a:solidFill>
                <a:latin typeface="Ubuntu" panose="020B050403060203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fax +48 22 425 92 11</a:t>
            </a:r>
          </a:p>
          <a:p>
            <a:r>
              <a:rPr lang="pl-PL" sz="800" dirty="0">
                <a:solidFill>
                  <a:schemeClr val="bg1"/>
                </a:solidFill>
                <a:latin typeface="Ubuntu" panose="020B050403060203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sanito@sanito.pl</a:t>
            </a:r>
          </a:p>
          <a:p>
            <a:r>
              <a:rPr lang="pl-PL" sz="800" dirty="0">
                <a:solidFill>
                  <a:schemeClr val="bg1"/>
                </a:solidFill>
                <a:latin typeface="Ubuntu" panose="020B050403060203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www.sanito.pl</a:t>
            </a:r>
          </a:p>
        </p:txBody>
      </p:sp>
    </p:spTree>
    <p:extLst>
      <p:ext uri="{BB962C8B-B14F-4D97-AF65-F5344CB8AC3E}">
        <p14:creationId xmlns:p14="http://schemas.microsoft.com/office/powerpoint/2010/main" val="29316066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usty slaj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072890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607845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</p:sldLayoutIdLst>
  <p:hf hdr="0" ftr="0" dt="0"/>
  <p:txStyles>
    <p:titleStyle>
      <a:lvl1pPr algn="l" defTabSz="914400" rtl="0" eaLnBrk="1" latinLnBrk="0" hangingPunct="1">
        <a:spcBef>
          <a:spcPct val="0"/>
        </a:spcBef>
        <a:buNone/>
        <a:defRPr sz="2500" b="1" kern="1200" baseline="0">
          <a:solidFill>
            <a:srgbClr val="5C5C5C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g"/><Relationship Id="rId3" Type="http://schemas.openxmlformats.org/officeDocument/2006/relationships/image" Target="../media/image10.jpg"/><Relationship Id="rId7" Type="http://schemas.openxmlformats.org/officeDocument/2006/relationships/image" Target="../media/image22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jpg"/><Relationship Id="rId5" Type="http://schemas.openxmlformats.org/officeDocument/2006/relationships/image" Target="../media/image20.jpg"/><Relationship Id="rId4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g"/><Relationship Id="rId3" Type="http://schemas.openxmlformats.org/officeDocument/2006/relationships/image" Target="../media/image23.jpg"/><Relationship Id="rId7" Type="http://schemas.openxmlformats.org/officeDocument/2006/relationships/image" Target="../media/image27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jpg"/><Relationship Id="rId5" Type="http://schemas.openxmlformats.org/officeDocument/2006/relationships/image" Target="../media/image25.png"/><Relationship Id="rId4" Type="http://schemas.openxmlformats.org/officeDocument/2006/relationships/image" Target="../media/image24.jp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g"/><Relationship Id="rId3" Type="http://schemas.openxmlformats.org/officeDocument/2006/relationships/image" Target="../media/image29.png"/><Relationship Id="rId7" Type="http://schemas.openxmlformats.org/officeDocument/2006/relationships/image" Target="../media/image33.jp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jpeg"/><Relationship Id="rId5" Type="http://schemas.openxmlformats.org/officeDocument/2006/relationships/image" Target="../media/image31.jpg"/><Relationship Id="rId4" Type="http://schemas.openxmlformats.org/officeDocument/2006/relationships/image" Target="../media/image30.gi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emf"/><Relationship Id="rId2" Type="http://schemas.openxmlformats.org/officeDocument/2006/relationships/image" Target="../media/image34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jpg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jpg"/><Relationship Id="rId4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jpg"/><Relationship Id="rId4" Type="http://schemas.openxmlformats.org/officeDocument/2006/relationships/image" Target="../media/image13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image" Target="../media/image4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pl-PL" dirty="0"/>
              <a:t>ODNAWIALNE ŹRÓDŁA ENERGII</a:t>
            </a:r>
            <a:br>
              <a:rPr lang="pl-PL" dirty="0"/>
            </a:br>
            <a:r>
              <a:rPr lang="pl-PL" sz="2000" b="0" dirty="0">
                <a:latin typeface="Ubuntu Light" panose="020B0304030602030204" pitchFamily="34" charset="0"/>
              </a:rPr>
              <a:t>hybrydowe technologie</a:t>
            </a:r>
          </a:p>
        </p:txBody>
      </p:sp>
      <p:pic>
        <p:nvPicPr>
          <p:cNvPr id="3" name="Obraz 2">
            <a:extLst>
              <a:ext uri="{FF2B5EF4-FFF2-40B4-BE49-F238E27FC236}">
                <a16:creationId xmlns:a16="http://schemas.microsoft.com/office/drawing/2014/main" id="{0B8B3859-8857-4864-A399-F34EECC53B2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1924" y="5017740"/>
            <a:ext cx="5940152" cy="5610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243999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rostokąt 6"/>
          <p:cNvSpPr/>
          <p:nvPr/>
        </p:nvSpPr>
        <p:spPr>
          <a:xfrm>
            <a:off x="-122" y="265212"/>
            <a:ext cx="6718570" cy="1296144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3" name="Symbol zastępczy numeru slajdu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CC9FB2-C493-42E2-8228-4A1F40703ABC}" type="slidenum">
              <a:rPr lang="pl-PL" smtClean="0"/>
              <a:pPr/>
              <a:t>10</a:t>
            </a:fld>
            <a:endParaRPr lang="pl-PL" dirty="0"/>
          </a:p>
        </p:txBody>
      </p:sp>
      <p:sp>
        <p:nvSpPr>
          <p:cNvPr id="6" name="pole tekstowe 5"/>
          <p:cNvSpPr txBox="1"/>
          <p:nvPr/>
        </p:nvSpPr>
        <p:spPr>
          <a:xfrm>
            <a:off x="1020850" y="697840"/>
            <a:ext cx="5688632" cy="430887"/>
          </a:xfrm>
          <a:prstGeom prst="rect">
            <a:avLst/>
          </a:prstGeom>
          <a:noFill/>
        </p:spPr>
        <p:txBody>
          <a:bodyPr wrap="square" tIns="0" bIns="0" rtlCol="0" anchor="t" anchorCtr="0">
            <a:spAutoFit/>
          </a:bodyPr>
          <a:lstStyle/>
          <a:p>
            <a:pPr>
              <a:buClr>
                <a:schemeClr val="bg1"/>
              </a:buClr>
              <a:buSzPct val="200000"/>
            </a:pPr>
            <a:r>
              <a:rPr lang="pl-PL" sz="2800" dirty="0">
                <a:solidFill>
                  <a:schemeClr val="bg1"/>
                </a:solidFill>
                <a:latin typeface="Ubuntu Light" panose="020B0604020202020204" charset="0"/>
              </a:rPr>
              <a:t>Sposoby montażu instalacji</a:t>
            </a:r>
          </a:p>
        </p:txBody>
      </p:sp>
      <p:pic>
        <p:nvPicPr>
          <p:cNvPr id="4" name="Obraz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12127" y="2313016"/>
            <a:ext cx="2119745" cy="1088967"/>
          </a:xfrm>
          <a:prstGeom prst="rect">
            <a:avLst/>
          </a:prstGeom>
        </p:spPr>
      </p:pic>
      <p:pic>
        <p:nvPicPr>
          <p:cNvPr id="5" name="Obraz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421" y="2014904"/>
            <a:ext cx="3773093" cy="2845990"/>
          </a:xfrm>
          <a:prstGeom prst="rect">
            <a:avLst/>
          </a:prstGeom>
        </p:spPr>
      </p:pic>
      <p:pic>
        <p:nvPicPr>
          <p:cNvPr id="8" name="Obraz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04959" y="3246101"/>
            <a:ext cx="2484632" cy="1642264"/>
          </a:xfrm>
          <a:prstGeom prst="rect">
            <a:avLst/>
          </a:prstGeom>
        </p:spPr>
      </p:pic>
      <p:pic>
        <p:nvPicPr>
          <p:cNvPr id="10" name="Obraz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77161" y="1808293"/>
            <a:ext cx="2244903" cy="1629606"/>
          </a:xfrm>
          <a:prstGeom prst="rect">
            <a:avLst/>
          </a:prstGeom>
        </p:spPr>
      </p:pic>
      <p:pic>
        <p:nvPicPr>
          <p:cNvPr id="11" name="Obraz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2551" y="3073524"/>
            <a:ext cx="1650687" cy="1627010"/>
          </a:xfrm>
          <a:prstGeom prst="rect">
            <a:avLst/>
          </a:prstGeom>
        </p:spPr>
      </p:pic>
      <p:pic>
        <p:nvPicPr>
          <p:cNvPr id="12" name="Obraz 11">
            <a:extLst>
              <a:ext uri="{FF2B5EF4-FFF2-40B4-BE49-F238E27FC236}">
                <a16:creationId xmlns:a16="http://schemas.microsoft.com/office/drawing/2014/main" id="{86C46164-9F7B-42FC-81BD-0D70BF7DB85D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9672" y="5060942"/>
            <a:ext cx="5256584" cy="5516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865094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rostokąt 6"/>
          <p:cNvSpPr/>
          <p:nvPr/>
        </p:nvSpPr>
        <p:spPr>
          <a:xfrm>
            <a:off x="-122" y="265212"/>
            <a:ext cx="6718570" cy="1296144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3" name="Symbol zastępczy numeru slajdu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CC9FB2-C493-42E2-8228-4A1F40703ABC}" type="slidenum">
              <a:rPr lang="pl-PL" smtClean="0"/>
              <a:pPr/>
              <a:t>11</a:t>
            </a:fld>
            <a:endParaRPr lang="pl-PL" dirty="0"/>
          </a:p>
        </p:txBody>
      </p:sp>
      <p:sp>
        <p:nvSpPr>
          <p:cNvPr id="6" name="pole tekstowe 5"/>
          <p:cNvSpPr txBox="1"/>
          <p:nvPr/>
        </p:nvSpPr>
        <p:spPr>
          <a:xfrm>
            <a:off x="1020850" y="697840"/>
            <a:ext cx="5688632" cy="430887"/>
          </a:xfrm>
          <a:prstGeom prst="rect">
            <a:avLst/>
          </a:prstGeom>
          <a:noFill/>
        </p:spPr>
        <p:txBody>
          <a:bodyPr wrap="square" tIns="0" bIns="0" rtlCol="0" anchor="t" anchorCtr="0">
            <a:spAutoFit/>
          </a:bodyPr>
          <a:lstStyle/>
          <a:p>
            <a:pPr>
              <a:buClr>
                <a:schemeClr val="bg1"/>
              </a:buClr>
              <a:buSzPct val="200000"/>
            </a:pPr>
            <a:r>
              <a:rPr lang="pl-PL" sz="2800" dirty="0">
                <a:solidFill>
                  <a:schemeClr val="bg1"/>
                </a:solidFill>
                <a:latin typeface="Ubuntu Light" panose="020B0604020202020204" charset="0"/>
              </a:rPr>
              <a:t>Sposoby montażu instalacji</a:t>
            </a:r>
          </a:p>
        </p:txBody>
      </p:sp>
      <p:pic>
        <p:nvPicPr>
          <p:cNvPr id="2" name="Obraz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0232" y="1273925"/>
            <a:ext cx="1965960" cy="1583575"/>
          </a:xfrm>
          <a:prstGeom prst="rect">
            <a:avLst/>
          </a:prstGeom>
        </p:spPr>
      </p:pic>
      <p:pic>
        <p:nvPicPr>
          <p:cNvPr id="9" name="Obraz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7984" y="1633364"/>
            <a:ext cx="2157153" cy="1729047"/>
          </a:xfrm>
          <a:prstGeom prst="rect">
            <a:avLst/>
          </a:prstGeom>
        </p:spPr>
      </p:pic>
      <p:pic>
        <p:nvPicPr>
          <p:cNvPr id="12" name="Obraz 1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8019" y="3346606"/>
            <a:ext cx="1882923" cy="1409075"/>
          </a:xfrm>
          <a:prstGeom prst="rect">
            <a:avLst/>
          </a:prstGeom>
        </p:spPr>
      </p:pic>
      <p:pic>
        <p:nvPicPr>
          <p:cNvPr id="13" name="Obraz 1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8593" y="1656311"/>
            <a:ext cx="2281844" cy="2402378"/>
          </a:xfrm>
          <a:prstGeom prst="rect">
            <a:avLst/>
          </a:prstGeom>
        </p:spPr>
      </p:pic>
      <p:pic>
        <p:nvPicPr>
          <p:cNvPr id="14" name="Obraz 1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1821329"/>
            <a:ext cx="2048274" cy="2195507"/>
          </a:xfrm>
          <a:prstGeom prst="rect">
            <a:avLst/>
          </a:prstGeom>
        </p:spPr>
      </p:pic>
      <p:pic>
        <p:nvPicPr>
          <p:cNvPr id="10" name="Obraz 9">
            <a:extLst>
              <a:ext uri="{FF2B5EF4-FFF2-40B4-BE49-F238E27FC236}">
                <a16:creationId xmlns:a16="http://schemas.microsoft.com/office/drawing/2014/main" id="{02A799D9-A040-42F2-BAC4-F91CE9EADFA7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5696" y="5147660"/>
            <a:ext cx="5112568" cy="5181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702029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numeru slajdu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CC9FB2-C493-42E2-8228-4A1F40703ABC}" type="slidenum">
              <a:rPr lang="pl-PL" smtClean="0"/>
              <a:pPr/>
              <a:t>12</a:t>
            </a:fld>
            <a:endParaRPr lang="pl-PL" dirty="0"/>
          </a:p>
        </p:txBody>
      </p:sp>
      <p:sp>
        <p:nvSpPr>
          <p:cNvPr id="4" name="Symbol zastępczy numeru slajdu 2"/>
          <p:cNvSpPr txBox="1">
            <a:spLocks/>
          </p:cNvSpPr>
          <p:nvPr/>
        </p:nvSpPr>
        <p:spPr>
          <a:xfrm>
            <a:off x="8798828" y="5425844"/>
            <a:ext cx="345171" cy="289156"/>
          </a:xfrm>
          <a:prstGeom prst="rect">
            <a:avLst/>
          </a:prstGeom>
        </p:spPr>
        <p:txBody>
          <a:bodyPr anchor="ctr"/>
          <a:lstStyle>
            <a:defPPr>
              <a:defRPr lang="pl-PL"/>
            </a:defPPr>
            <a:lvl1pPr marL="0" algn="ctr" defTabSz="914400" rtl="0" eaLnBrk="1" latinLnBrk="0" hangingPunct="1">
              <a:defRPr sz="900" b="0" kern="1200">
                <a:solidFill>
                  <a:schemeClr val="tx1"/>
                </a:solidFill>
                <a:latin typeface="Ubuntu" panose="020B050403060203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F4CC9FB2-C493-42E2-8228-4A1F40703ABC}" type="slidenum">
              <a:rPr lang="pl-PL" smtClean="0"/>
              <a:pPr/>
              <a:t>12</a:t>
            </a:fld>
            <a:endParaRPr lang="pl-PL" dirty="0"/>
          </a:p>
        </p:txBody>
      </p:sp>
      <p:pic>
        <p:nvPicPr>
          <p:cNvPr id="5" name="Picture 2" descr="Z:\Sanito\Prezentacja Power Point\materiały\images\naszerealiacje_0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88505" cy="4592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Prostokąt 12"/>
          <p:cNvSpPr/>
          <p:nvPr/>
        </p:nvSpPr>
        <p:spPr>
          <a:xfrm>
            <a:off x="-122" y="625252"/>
            <a:ext cx="7164410" cy="1296144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4" name="pole tekstowe 13"/>
          <p:cNvSpPr txBox="1"/>
          <p:nvPr/>
        </p:nvSpPr>
        <p:spPr>
          <a:xfrm>
            <a:off x="829667" y="856577"/>
            <a:ext cx="6334621" cy="353943"/>
          </a:xfrm>
          <a:prstGeom prst="rect">
            <a:avLst/>
          </a:prstGeom>
          <a:noFill/>
        </p:spPr>
        <p:txBody>
          <a:bodyPr wrap="square" tIns="0" bIns="0" rtlCol="0" anchor="t" anchorCtr="0">
            <a:spAutoFit/>
          </a:bodyPr>
          <a:lstStyle/>
          <a:p>
            <a:pPr>
              <a:buClr>
                <a:schemeClr val="bg1"/>
              </a:buClr>
              <a:buSzPct val="200000"/>
            </a:pPr>
            <a:r>
              <a:rPr lang="pl-PL" sz="2300" dirty="0">
                <a:solidFill>
                  <a:schemeClr val="bg1"/>
                </a:solidFill>
                <a:latin typeface="Ubuntu Light" panose="020B0604020202020204" charset="0"/>
              </a:rPr>
              <a:t>Przykłady realizacji kolektorów słonecznych</a:t>
            </a:r>
          </a:p>
        </p:txBody>
      </p:sp>
      <p:sp>
        <p:nvSpPr>
          <p:cNvPr id="7" name="pole tekstowe 6"/>
          <p:cNvSpPr txBox="1"/>
          <p:nvPr/>
        </p:nvSpPr>
        <p:spPr>
          <a:xfrm>
            <a:off x="1835696" y="1385679"/>
            <a:ext cx="1192735" cy="314683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txBody>
          <a:bodyPr wrap="none" lIns="108000" tIns="72000" rIns="108000" bIns="72000" rtlCol="0">
            <a:spAutoFit/>
          </a:bodyPr>
          <a:lstStyle/>
          <a:p>
            <a:r>
              <a:rPr lang="pl-PL" sz="1100" b="1" dirty="0">
                <a:solidFill>
                  <a:schemeClr val="bg1"/>
                </a:solidFill>
                <a:latin typeface="Ubuntu" panose="020B0504030602030204" pitchFamily="34" charset="0"/>
              </a:rPr>
              <a:t>Gmina Garbów</a:t>
            </a:r>
          </a:p>
        </p:txBody>
      </p:sp>
      <p:sp>
        <p:nvSpPr>
          <p:cNvPr id="15" name="pole tekstowe 14"/>
          <p:cNvSpPr txBox="1"/>
          <p:nvPr/>
        </p:nvSpPr>
        <p:spPr>
          <a:xfrm>
            <a:off x="4211960" y="1385679"/>
            <a:ext cx="1178309" cy="314683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txBody>
          <a:bodyPr wrap="none" lIns="108000" tIns="72000" rIns="108000" bIns="72000" rtlCol="0">
            <a:spAutoFit/>
          </a:bodyPr>
          <a:lstStyle/>
          <a:p>
            <a:r>
              <a:rPr lang="pl-PL" sz="1100" b="1" dirty="0">
                <a:solidFill>
                  <a:schemeClr val="bg1"/>
                </a:solidFill>
                <a:latin typeface="Ubuntu" panose="020B0504030602030204" pitchFamily="34" charset="0"/>
              </a:rPr>
              <a:t>Gmina Niemce</a:t>
            </a:r>
          </a:p>
        </p:txBody>
      </p:sp>
      <p:pic>
        <p:nvPicPr>
          <p:cNvPr id="2" name="Obraz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918" y="3652617"/>
            <a:ext cx="1347001" cy="1365123"/>
          </a:xfrm>
          <a:prstGeom prst="rect">
            <a:avLst/>
          </a:prstGeom>
        </p:spPr>
      </p:pic>
      <p:pic>
        <p:nvPicPr>
          <p:cNvPr id="6" name="Obraz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2030" y="2184222"/>
            <a:ext cx="1071617" cy="1205569"/>
          </a:xfrm>
          <a:prstGeom prst="rect">
            <a:avLst/>
          </a:prstGeom>
        </p:spPr>
      </p:pic>
      <p:pic>
        <p:nvPicPr>
          <p:cNvPr id="8" name="Obraz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6554" y="1965728"/>
            <a:ext cx="2463754" cy="1361548"/>
          </a:xfrm>
          <a:prstGeom prst="rect">
            <a:avLst/>
          </a:prstGeom>
        </p:spPr>
      </p:pic>
      <p:pic>
        <p:nvPicPr>
          <p:cNvPr id="10" name="Obraz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7744" y="3327276"/>
            <a:ext cx="2808615" cy="1873324"/>
          </a:xfrm>
          <a:prstGeom prst="rect">
            <a:avLst/>
          </a:prstGeom>
        </p:spPr>
      </p:pic>
      <p:pic>
        <p:nvPicPr>
          <p:cNvPr id="9" name="Obraz 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5976" y="2061688"/>
            <a:ext cx="3465305" cy="1914581"/>
          </a:xfrm>
          <a:prstGeom prst="rect">
            <a:avLst/>
          </a:prstGeom>
        </p:spPr>
      </p:pic>
      <p:pic>
        <p:nvPicPr>
          <p:cNvPr id="16" name="Obraz 15">
            <a:extLst>
              <a:ext uri="{FF2B5EF4-FFF2-40B4-BE49-F238E27FC236}">
                <a16:creationId xmlns:a16="http://schemas.microsoft.com/office/drawing/2014/main" id="{4841F62F-9BFD-45DF-9B20-3CDD124D1437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9712" y="5121012"/>
            <a:ext cx="5220072" cy="54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292016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numeru slajdu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CC9FB2-C493-42E2-8228-4A1F40703ABC}" type="slidenum">
              <a:rPr lang="pl-PL" smtClean="0"/>
              <a:pPr/>
              <a:t>13</a:t>
            </a:fld>
            <a:endParaRPr lang="pl-PL" dirty="0"/>
          </a:p>
        </p:txBody>
      </p:sp>
      <p:sp>
        <p:nvSpPr>
          <p:cNvPr id="5" name="pole tekstowe 4"/>
          <p:cNvSpPr txBox="1"/>
          <p:nvPr/>
        </p:nvSpPr>
        <p:spPr>
          <a:xfrm>
            <a:off x="539552" y="265212"/>
            <a:ext cx="7200800" cy="48628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b="1" dirty="0">
                <a:solidFill>
                  <a:srgbClr val="FF0000"/>
                </a:solidFill>
                <a:latin typeface="Ubuntu Light" panose="020B0604020202020204" charset="0"/>
              </a:rPr>
              <a:t>ROBOTY  DODATKOWE I WYTYCZNE DLA WŁAŚCICIELA: </a:t>
            </a:r>
          </a:p>
          <a:p>
            <a:endParaRPr lang="pl-PL" sz="1200" b="1" dirty="0">
              <a:solidFill>
                <a:srgbClr val="FF0000"/>
              </a:solidFill>
              <a:latin typeface="Ubuntu Light" panose="020B0604020202020204" charset="0"/>
            </a:endParaRPr>
          </a:p>
          <a:p>
            <a:pPr lvl="0"/>
            <a:r>
              <a:rPr lang="pl-PL" sz="1000" dirty="0">
                <a:latin typeface="Ubuntu Light" panose="020B0604020202020204" charset="0"/>
              </a:rPr>
              <a:t>W przypadku braku alternatywnego źródła ciepła zasobnik solarny powinien zostać wyposażony w grzałkę elektryczną. Koszt zakupu grzałki elektrycznej wynosi </a:t>
            </a:r>
            <a:r>
              <a:rPr lang="pl-PL" sz="1000" b="1" dirty="0">
                <a:latin typeface="Ubuntu Light" panose="020B0604020202020204" charset="0"/>
              </a:rPr>
              <a:t>250PLN brutto</a:t>
            </a:r>
            <a:r>
              <a:rPr lang="pl-PL" sz="1000" dirty="0">
                <a:latin typeface="Ubuntu Light" panose="020B0604020202020204" charset="0"/>
              </a:rPr>
              <a:t> i spoczywa na Właścicielu budynku, natomiast jej montaż leży w gestii Wykonawcy.</a:t>
            </a:r>
          </a:p>
          <a:p>
            <a:r>
              <a:rPr lang="pl-PL" sz="1000" dirty="0">
                <a:latin typeface="Ubuntu Light" panose="020B0604020202020204" charset="0"/>
              </a:rPr>
              <a:t> </a:t>
            </a:r>
          </a:p>
          <a:p>
            <a:pPr lvl="0"/>
            <a:r>
              <a:rPr lang="pl-PL" sz="1000" dirty="0">
                <a:latin typeface="Ubuntu Light" panose="020B0604020202020204" charset="0"/>
              </a:rPr>
              <a:t>Zasobniki solarne będą wyposażone w podwójne wężownice grzewcze. Górna wężownica powinna zostać podłączona do istniejącego układu pompowego źródła ciepła.. </a:t>
            </a:r>
          </a:p>
          <a:p>
            <a:r>
              <a:rPr lang="pl-PL" sz="1000" dirty="0">
                <a:latin typeface="Ubuntu Light" panose="020B0604020202020204" charset="0"/>
              </a:rPr>
              <a:t>Koszt zakupu osprzętu do podłączenia górnej wężownicy (górna wężownica + pompa elektryczna ładująca z armaturą + dodatkowy czujnik temperatury ) wynosi </a:t>
            </a:r>
            <a:r>
              <a:rPr lang="pl-PL" sz="1000" b="1" dirty="0">
                <a:latin typeface="Ubuntu Light" panose="020B0604020202020204" charset="0"/>
              </a:rPr>
              <a:t>650PLN brutto</a:t>
            </a:r>
            <a:r>
              <a:rPr lang="pl-PL" sz="1000" dirty="0">
                <a:latin typeface="Ubuntu Light" panose="020B0604020202020204" charset="0"/>
              </a:rPr>
              <a:t> i spoczywa na Właścicielu budynku, natomiast jej montaż leży w gestii Wykonawcy.</a:t>
            </a:r>
          </a:p>
          <a:p>
            <a:r>
              <a:rPr lang="pl-PL" sz="1000" dirty="0">
                <a:latin typeface="Ubuntu Light" panose="020B0604020202020204" charset="0"/>
              </a:rPr>
              <a:t> </a:t>
            </a:r>
          </a:p>
          <a:p>
            <a:pPr lvl="0"/>
            <a:r>
              <a:rPr lang="pl-PL" sz="1000" dirty="0">
                <a:latin typeface="Ubuntu Light" panose="020B0604020202020204" charset="0"/>
              </a:rPr>
              <a:t>Zasobnik </a:t>
            </a:r>
            <a:r>
              <a:rPr lang="pl-PL" sz="1000" dirty="0" err="1">
                <a:latin typeface="Ubuntu Light" panose="020B0604020202020204" charset="0"/>
              </a:rPr>
              <a:t>cwu</a:t>
            </a:r>
            <a:r>
              <a:rPr lang="pl-PL" sz="1000" dirty="0">
                <a:latin typeface="Ubuntu Light" panose="020B0604020202020204" charset="0"/>
              </a:rPr>
              <a:t> powinien być zabezpieczony przed wzrostem ciśnienia wodociągowego po przez reduktor ciśnienia wody. Koszt zakupu reduktora ciśnienia wynosi </a:t>
            </a:r>
            <a:r>
              <a:rPr lang="pl-PL" sz="1000" b="1" dirty="0">
                <a:latin typeface="Ubuntu Light" panose="020B0604020202020204" charset="0"/>
              </a:rPr>
              <a:t>200zł brutto</a:t>
            </a:r>
            <a:r>
              <a:rPr lang="pl-PL" sz="1000" dirty="0">
                <a:latin typeface="Ubuntu Light" panose="020B0604020202020204" charset="0"/>
              </a:rPr>
              <a:t> i spoczywa na Właścicielu budynku, natomiast jego montaż leży w gestii Wykonawcy.</a:t>
            </a:r>
          </a:p>
          <a:p>
            <a:r>
              <a:rPr lang="pl-PL" sz="1000" dirty="0">
                <a:latin typeface="Ubuntu Light" panose="020B0604020202020204" charset="0"/>
              </a:rPr>
              <a:t> </a:t>
            </a:r>
          </a:p>
          <a:p>
            <a:pPr lvl="0"/>
            <a:r>
              <a:rPr lang="pl-PL" sz="1000" dirty="0">
                <a:latin typeface="Ubuntu Light" panose="020B0604020202020204" charset="0"/>
              </a:rPr>
              <a:t>Doprowadzenie mediów ( instalacja ciepłej i zimnej wody użytkowej oraz centralnego ogrzewania ) do pomieszczenia gdzie będzie montowana instalacja solarna spoczywa na Właścicielu budynku. W przypadku braku ww. mediów w pomieszczeniu Wykonawca może je doprowadzić w docelowe miejsce.</a:t>
            </a:r>
          </a:p>
          <a:p>
            <a:r>
              <a:rPr lang="pl-PL" sz="1000" dirty="0">
                <a:latin typeface="Ubuntu Light" panose="020B0604020202020204" charset="0"/>
              </a:rPr>
              <a:t>Koszt doprowadzenia mediów wraz z izolacją, uchwytami i robocizną wynosi </a:t>
            </a:r>
            <a:r>
              <a:rPr lang="pl-PL" sz="1000" b="1" dirty="0">
                <a:latin typeface="Ubuntu Light" panose="020B0604020202020204" charset="0"/>
              </a:rPr>
              <a:t>50zł brutto za 1mb</a:t>
            </a:r>
            <a:r>
              <a:rPr lang="pl-PL" sz="1000" dirty="0">
                <a:latin typeface="Ubuntu Light" panose="020B0604020202020204" charset="0"/>
              </a:rPr>
              <a:t> rury.  </a:t>
            </a:r>
          </a:p>
          <a:p>
            <a:r>
              <a:rPr lang="pl-PL" sz="1000" dirty="0">
                <a:latin typeface="Ubuntu Light" panose="020B0604020202020204" charset="0"/>
              </a:rPr>
              <a:t> </a:t>
            </a:r>
          </a:p>
          <a:p>
            <a:pPr lvl="0"/>
            <a:r>
              <a:rPr lang="pl-PL" sz="1000" dirty="0">
                <a:latin typeface="Ubuntu Light" panose="020B0604020202020204" charset="0"/>
              </a:rPr>
              <a:t>W przypadku kolektorów solarnych montowanych na gruncie do wykonania przez Właściciela budynku należy przygotowanie podłoża ( wyrównać, dostarczyć bloczki betonowe lub potrzebne elementy, jakie zostaną wskazane przez Wykonawcę, rozebrać  kostkę brukową jeśli występuje na trasie planowanej drogi solarnej, wykonać przekop, itp. )</a:t>
            </a:r>
          </a:p>
          <a:p>
            <a:r>
              <a:rPr lang="pl-PL" sz="1000" dirty="0">
                <a:latin typeface="Ubuntu Light" panose="020B0604020202020204" charset="0"/>
              </a:rPr>
              <a:t> </a:t>
            </a:r>
          </a:p>
          <a:p>
            <a:pPr lvl="0"/>
            <a:r>
              <a:rPr lang="pl-PL" sz="1000" dirty="0">
                <a:latin typeface="Ubuntu Light" panose="020B0604020202020204" charset="0"/>
              </a:rPr>
              <a:t>W pomieszczeniu technicznym, w którym przewidziano montaż podgrzewacza c.w.u. oraz grupy pompowej Właściciel budynku powinien doprowadzić gniazdo elektryczne dwuwtykowe z uziemieniem przewodami o przekroju 3x2,5mm2. Instalacja elektryczna gniazda wtykowego powinna być zabezpieczona wyłącznikiem nadprądowym B16A oraz różnicowoprądowym. Dla sieci TNC Użytkownik zobowiązany jest wykonać gniazdo dwuwtykowe 230V z uziemieniem z zabezpieczeniem nadprądowym B16A.</a:t>
            </a:r>
            <a:endParaRPr lang="pl-PL" sz="1000" dirty="0">
              <a:effectLst/>
              <a:latin typeface="Ubuntu Light" panose="020B0604020202020204" charset="0"/>
            </a:endParaRPr>
          </a:p>
        </p:txBody>
      </p:sp>
      <p:pic>
        <p:nvPicPr>
          <p:cNvPr id="4" name="Obraz 3">
            <a:extLst>
              <a:ext uri="{FF2B5EF4-FFF2-40B4-BE49-F238E27FC236}">
                <a16:creationId xmlns:a16="http://schemas.microsoft.com/office/drawing/2014/main" id="{43416050-58D9-46D3-8370-5E4FDD693B1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3648" y="5017740"/>
            <a:ext cx="5688632" cy="576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993938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D9268B4A-7C58-44B8-A212-8724006743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433452"/>
            <a:ext cx="6851104" cy="4872320"/>
          </a:xfrm>
        </p:spPr>
        <p:txBody>
          <a:bodyPr/>
          <a:lstStyle/>
          <a:p>
            <a:endParaRPr lang="pl-PL" dirty="0"/>
          </a:p>
        </p:txBody>
      </p:sp>
      <p:sp>
        <p:nvSpPr>
          <p:cNvPr id="3" name="Symbol zastępczy numeru slajdu 2">
            <a:extLst>
              <a:ext uri="{FF2B5EF4-FFF2-40B4-BE49-F238E27FC236}">
                <a16:creationId xmlns:a16="http://schemas.microsoft.com/office/drawing/2014/main" id="{0988FB26-7830-4391-81FF-60DAADB7A4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CC9FB2-C493-42E2-8228-4A1F40703ABC}" type="slidenum">
              <a:rPr lang="pl-PL" smtClean="0"/>
              <a:pPr/>
              <a:t>14</a:t>
            </a:fld>
            <a:endParaRPr lang="pl-PL" dirty="0"/>
          </a:p>
        </p:txBody>
      </p:sp>
      <p:pic>
        <p:nvPicPr>
          <p:cNvPr id="5" name="Obraz 4">
            <a:extLst>
              <a:ext uri="{FF2B5EF4-FFF2-40B4-BE49-F238E27FC236}">
                <a16:creationId xmlns:a16="http://schemas.microsoft.com/office/drawing/2014/main" id="{EC2F5997-6B9E-4E8B-9AF9-B1DFF3D948A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433452"/>
            <a:ext cx="3754760" cy="4728304"/>
          </a:xfrm>
          <a:prstGeom prst="rect">
            <a:avLst/>
          </a:prstGeom>
        </p:spPr>
      </p:pic>
      <p:pic>
        <p:nvPicPr>
          <p:cNvPr id="7" name="Obraz 6">
            <a:extLst>
              <a:ext uri="{FF2B5EF4-FFF2-40B4-BE49-F238E27FC236}">
                <a16:creationId xmlns:a16="http://schemas.microsoft.com/office/drawing/2014/main" id="{AC96812D-BE87-4817-BCE0-F019D8DD629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76058" y="553244"/>
            <a:ext cx="3960437" cy="4584288"/>
          </a:xfrm>
          <a:prstGeom prst="rect">
            <a:avLst/>
          </a:prstGeom>
        </p:spPr>
      </p:pic>
      <p:pic>
        <p:nvPicPr>
          <p:cNvPr id="6" name="Obraz 5">
            <a:extLst>
              <a:ext uri="{FF2B5EF4-FFF2-40B4-BE49-F238E27FC236}">
                <a16:creationId xmlns:a16="http://schemas.microsoft.com/office/drawing/2014/main" id="{CB17564E-5F37-482C-BDB3-38447BD905B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9672" y="5137532"/>
            <a:ext cx="5472608" cy="528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328454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95ADF44C-C771-4954-B27C-CE71B1C2F4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3" name="Symbol zastępczy numeru slajdu 2">
            <a:extLst>
              <a:ext uri="{FF2B5EF4-FFF2-40B4-BE49-F238E27FC236}">
                <a16:creationId xmlns:a16="http://schemas.microsoft.com/office/drawing/2014/main" id="{0BAE3DC0-FCE2-47C7-B7CD-A654CB22DF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CC9FB2-C493-42E2-8228-4A1F40703ABC}" type="slidenum">
              <a:rPr lang="pl-PL" smtClean="0"/>
              <a:pPr/>
              <a:t>15</a:t>
            </a:fld>
            <a:endParaRPr lang="pl-PL" dirty="0"/>
          </a:p>
        </p:txBody>
      </p:sp>
      <p:sp>
        <p:nvSpPr>
          <p:cNvPr id="5" name="pole tekstowe 4">
            <a:extLst>
              <a:ext uri="{FF2B5EF4-FFF2-40B4-BE49-F238E27FC236}">
                <a16:creationId xmlns:a16="http://schemas.microsoft.com/office/drawing/2014/main" id="{4CACCFD7-6A6C-4CB7-8490-DD5F0ECCA593}"/>
              </a:ext>
            </a:extLst>
          </p:cNvPr>
          <p:cNvSpPr txBox="1"/>
          <p:nvPr/>
        </p:nvSpPr>
        <p:spPr>
          <a:xfrm>
            <a:off x="924619" y="481236"/>
            <a:ext cx="6408712" cy="45597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742950" lvl="1" indent="-285750" algn="just">
              <a:lnSpc>
                <a:spcPct val="150000"/>
              </a:lnSpc>
              <a:buFont typeface="+mj-lt"/>
              <a:buAutoNum type="alphaLcParenR"/>
            </a:pPr>
            <a:r>
              <a:rPr lang="pl-PL" sz="12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Jednocześnie jestem świadomy, iż </a:t>
            </a:r>
            <a:r>
              <a:rPr lang="pl-PL" sz="1200" b="1" u="sng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Wykonawca nie udzieli gwarancji na ten materiał i nie bierze jakiejkolwiek odpowiedzialności ani za tak dostarczony materiał, jego kompatybilność z całą instalacją, zgodność z pozostałymi elementami instalacji solarnej</a:t>
            </a:r>
            <a:r>
              <a:rPr lang="pl-PL" sz="12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. </a:t>
            </a:r>
          </a:p>
          <a:p>
            <a:pPr marL="457200" algn="just">
              <a:lnSpc>
                <a:spcPct val="150000"/>
              </a:lnSpc>
            </a:pPr>
            <a:r>
              <a:rPr lang="pl-PL" sz="12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Jednocześnie Wykonawca informuje, że w przypadku awarii instalacji solarnej spowodowanej lub w jakimikolwiek zakresie związanej z  materiałem zakupionym przez Beneficjenta, Wykonawca wyklucza udzieloną gwarancję i rękojmię.  W związku z tym jako Beneficjent Projektu oświadczam, że nie będzie występował z tego tytułu z jakimikolwiek roszczeniami przeciwko Wykonawcy Projektu – Sanito sp. z o.o. oraz mam pełną wiedzę na temat utraty gwarancji i rękojmi na materiał użyty do wykonania prac dodatkowych, a montaż nastąpił na moje wyraźne życzenie i odpowiedzialność.</a:t>
            </a:r>
          </a:p>
          <a:p>
            <a:pPr algn="just">
              <a:lnSpc>
                <a:spcPct val="150000"/>
              </a:lnSpc>
            </a:pPr>
            <a:r>
              <a:rPr lang="pl-PL" sz="1200" u="none" strike="noStrike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 </a:t>
            </a:r>
            <a:r>
              <a:rPr lang="pl-PL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pl-PL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r">
              <a:lnSpc>
                <a:spcPct val="106000"/>
              </a:lnSpc>
              <a:spcAft>
                <a:spcPts val="800"/>
              </a:spcAft>
            </a:pPr>
            <a:r>
              <a:rPr lang="pl-PL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……………………………, dn. ………..2021r. </a:t>
            </a:r>
            <a:endParaRPr lang="pl-PL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r">
              <a:lnSpc>
                <a:spcPct val="106000"/>
              </a:lnSpc>
              <a:spcAft>
                <a:spcPts val="800"/>
              </a:spcAft>
            </a:pPr>
            <a:r>
              <a:rPr lang="pl-PL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pl-PL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r">
              <a:lnSpc>
                <a:spcPct val="106000"/>
              </a:lnSpc>
              <a:spcAft>
                <a:spcPts val="800"/>
              </a:spcAft>
            </a:pPr>
            <a:r>
              <a:rPr lang="pl-PL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……………………………………………………….</a:t>
            </a:r>
            <a:endParaRPr lang="pl-PL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r">
              <a:lnSpc>
                <a:spcPct val="150000"/>
              </a:lnSpc>
              <a:spcAft>
                <a:spcPts val="800"/>
              </a:spcAft>
            </a:pPr>
            <a:r>
              <a:rPr lang="pl-PL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(czytelny podpis Beneficjenta Projektu)</a:t>
            </a:r>
            <a:endParaRPr lang="pl-PL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6" name="Obraz 5">
            <a:extLst>
              <a:ext uri="{FF2B5EF4-FFF2-40B4-BE49-F238E27FC236}">
                <a16:creationId xmlns:a16="http://schemas.microsoft.com/office/drawing/2014/main" id="{C4DDC0D5-5CD5-41E8-9304-52D9C115AF6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5656" y="5041010"/>
            <a:ext cx="5724128" cy="5527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711377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Referencje</a:t>
            </a:r>
          </a:p>
        </p:txBody>
      </p:sp>
      <p:sp>
        <p:nvSpPr>
          <p:cNvPr id="3" name="Symbol zastępczy numeru slajdu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CC9FB2-C493-42E2-8228-4A1F40703ABC}" type="slidenum">
              <a:rPr lang="pl-PL" smtClean="0"/>
              <a:pPr/>
              <a:t>16</a:t>
            </a:fld>
            <a:endParaRPr lang="pl-PL" dirty="0"/>
          </a:p>
        </p:txBody>
      </p:sp>
      <p:sp>
        <p:nvSpPr>
          <p:cNvPr id="4" name="pole tekstowe 3"/>
          <p:cNvSpPr txBox="1"/>
          <p:nvPr/>
        </p:nvSpPr>
        <p:spPr>
          <a:xfrm>
            <a:off x="467544" y="1345332"/>
            <a:ext cx="2808312" cy="1614252"/>
          </a:xfrm>
          <a:prstGeom prst="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txBody>
          <a:bodyPr wrap="square" lIns="144000" tIns="144000" rIns="144000" bIns="144000" rtlCol="0">
            <a:spAutoFit/>
          </a:bodyPr>
          <a:lstStyle/>
          <a:p>
            <a:r>
              <a:rPr lang="pl-PL" sz="800" dirty="0">
                <a:solidFill>
                  <a:srgbClr val="FF0000"/>
                </a:solidFill>
                <a:latin typeface="Ubuntu Light" panose="020B0304030602030204" pitchFamily="34" charset="0"/>
              </a:rPr>
              <a:t>Pompy ciepła w Zespole Szkół im. Rodu Działyńskich </a:t>
            </a:r>
          </a:p>
          <a:p>
            <a:r>
              <a:rPr lang="pl-PL" sz="800" dirty="0">
                <a:solidFill>
                  <a:srgbClr val="FF0000"/>
                </a:solidFill>
                <a:latin typeface="Ubuntu Light" panose="020B0304030602030204" pitchFamily="34" charset="0"/>
              </a:rPr>
              <a:t>w Bratianie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pl-PL" sz="800" dirty="0">
                <a:latin typeface="Ubuntu Light" panose="020B0304030602030204" pitchFamily="34" charset="0"/>
              </a:rPr>
              <a:t>Sumaryczna moc zainstalowanych pomp ciepła wynosi 428 kW. Wartość prac zgodnie z zakresem prac wyniosła: 1 768 306,98 PLN brutto. Realizacja inwestycji: czerwiec - grudzień 2012. Zakres umowy został zrealizowany zgodnie z obowiązującymi normami i zasadami sztuki budowlanej.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pl-PL" sz="700" dirty="0">
                <a:solidFill>
                  <a:schemeClr val="bg1">
                    <a:lumMod val="50000"/>
                  </a:schemeClr>
                </a:solidFill>
                <a:latin typeface="Ubuntu Light" panose="020B0304030602030204" pitchFamily="34" charset="0"/>
              </a:rPr>
              <a:t>Tomasz Woruszewski, wójt</a:t>
            </a:r>
          </a:p>
        </p:txBody>
      </p:sp>
      <p:sp>
        <p:nvSpPr>
          <p:cNvPr id="5" name="pole tekstowe 4"/>
          <p:cNvSpPr txBox="1"/>
          <p:nvPr/>
        </p:nvSpPr>
        <p:spPr>
          <a:xfrm>
            <a:off x="467544" y="3090189"/>
            <a:ext cx="2808312" cy="1614252"/>
          </a:xfrm>
          <a:prstGeom prst="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txBody>
          <a:bodyPr wrap="square" lIns="144000" tIns="144000" rIns="144000" bIns="144000" rtlCol="0">
            <a:spAutoFit/>
          </a:bodyPr>
          <a:lstStyle/>
          <a:p>
            <a:r>
              <a:rPr lang="pl-PL" sz="800" dirty="0">
                <a:solidFill>
                  <a:srgbClr val="FF0000"/>
                </a:solidFill>
                <a:latin typeface="Ubuntu Light" panose="020B0304030602030204" pitchFamily="34" charset="0"/>
              </a:rPr>
              <a:t>Kampinoski Park Narodowy</a:t>
            </a:r>
          </a:p>
          <a:p>
            <a:r>
              <a:rPr lang="pl-PL" sz="800" dirty="0">
                <a:solidFill>
                  <a:srgbClr val="FF0000"/>
                </a:solidFill>
                <a:latin typeface="Ubuntu Light" panose="020B0304030602030204" pitchFamily="34" charset="0"/>
              </a:rPr>
              <a:t>Dotyczy 24 obiektów w zakresie termomodernizacji, </a:t>
            </a:r>
          </a:p>
          <a:p>
            <a:r>
              <a:rPr lang="pl-PL" sz="800" dirty="0">
                <a:solidFill>
                  <a:srgbClr val="FF0000"/>
                </a:solidFill>
                <a:latin typeface="Ubuntu Light" panose="020B0304030602030204" pitchFamily="34" charset="0"/>
              </a:rPr>
              <a:t>demontażu i montażu nowej instalacji C.O. oraz kotłowni z instalacją solarną.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pl-PL" sz="800" dirty="0">
                <a:latin typeface="Ubuntu Light" panose="020B0304030602030204" pitchFamily="34" charset="0"/>
              </a:rPr>
              <a:t>Firma Sanito Sp. z o.o. wykazała się rzetelnością, elastycznością, terminowością oraz dużym poziomem wiedzy, dlatego polecamy firmę Sanito Sp. z o.o. jako profesjonalnego i kompetentnego partnera.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pl-PL" sz="700" dirty="0">
                <a:solidFill>
                  <a:schemeClr val="bg1">
                    <a:lumMod val="50000"/>
                  </a:schemeClr>
                </a:solidFill>
                <a:latin typeface="Ubuntu Light" panose="020B0304030602030204" pitchFamily="34" charset="0"/>
              </a:rPr>
              <a:t>Jacek Metrycki, główny specjalista ds. obsługi parku</a:t>
            </a:r>
          </a:p>
        </p:txBody>
      </p:sp>
      <p:sp>
        <p:nvSpPr>
          <p:cNvPr id="6" name="pole tekstowe 5"/>
          <p:cNvSpPr txBox="1"/>
          <p:nvPr/>
        </p:nvSpPr>
        <p:spPr>
          <a:xfrm>
            <a:off x="3408801" y="1345332"/>
            <a:ext cx="2808312" cy="1860473"/>
          </a:xfrm>
          <a:prstGeom prst="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txBody>
          <a:bodyPr wrap="square" lIns="144000" tIns="144000" rIns="144000" bIns="144000" rtlCol="0">
            <a:spAutoFit/>
          </a:bodyPr>
          <a:lstStyle/>
          <a:p>
            <a:r>
              <a:rPr lang="pl-PL" sz="800" dirty="0">
                <a:solidFill>
                  <a:srgbClr val="FF0000"/>
                </a:solidFill>
                <a:latin typeface="Ubuntu Light" panose="020B0304030602030204" pitchFamily="34" charset="0"/>
              </a:rPr>
              <a:t>MOSIR w KNUROWIE</a:t>
            </a:r>
          </a:p>
          <a:p>
            <a:r>
              <a:rPr lang="pl-PL" sz="800" dirty="0">
                <a:solidFill>
                  <a:srgbClr val="FF0000"/>
                </a:solidFill>
                <a:latin typeface="Ubuntu Light" panose="020B0304030602030204" pitchFamily="34" charset="0"/>
              </a:rPr>
              <a:t>Montaż pomp ciepła w ramach wykorzystania ciepła</a:t>
            </a:r>
          </a:p>
          <a:p>
            <a:r>
              <a:rPr lang="pl-PL" sz="800" dirty="0">
                <a:solidFill>
                  <a:srgbClr val="FF0000"/>
                </a:solidFill>
                <a:latin typeface="Ubuntu Light" panose="020B0304030602030204" pitchFamily="34" charset="0"/>
              </a:rPr>
              <a:t>odpadowego z chłodni wentylatorowej </a:t>
            </a:r>
          </a:p>
          <a:p>
            <a:r>
              <a:rPr lang="pl-PL" sz="800" dirty="0">
                <a:solidFill>
                  <a:srgbClr val="FF0000"/>
                </a:solidFill>
                <a:latin typeface="Ubuntu Light" panose="020B0304030602030204" pitchFamily="34" charset="0"/>
              </a:rPr>
              <a:t>Knurów ul. Górnicza 2.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pl-PL" sz="800" dirty="0">
                <a:latin typeface="Ubuntu Light" panose="020B0304030602030204" pitchFamily="34" charset="0"/>
              </a:rPr>
              <a:t>Wartość wykonanych robót wyniosła: 1 002 971,40 zł brutto. Prace zostały wykonane w terminie 20.08.2014 r. - 17.04.2015 r. zgodnie z umową. Firma prezentuje dobrą jakość prac. Zlecenie zostało wykonane należycie i w pełni profesjonalnie zgodnie z obowiązującymi normami i zasadami sztuki budowlanej.</a:t>
            </a:r>
            <a:endParaRPr lang="pl-PL" sz="700" dirty="0">
              <a:solidFill>
                <a:schemeClr val="bg1">
                  <a:lumMod val="50000"/>
                </a:schemeClr>
              </a:solidFill>
              <a:latin typeface="Ubuntu Light" panose="020B0304030602030204" pitchFamily="34" charset="0"/>
            </a:endParaRP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pl-PL" sz="700" dirty="0">
                <a:solidFill>
                  <a:schemeClr val="bg1">
                    <a:lumMod val="50000"/>
                  </a:schemeClr>
                </a:solidFill>
                <a:latin typeface="Ubuntu Light" panose="020B0304030602030204" pitchFamily="34" charset="0"/>
              </a:rPr>
              <a:t>Marcin Kasprzyk</a:t>
            </a:r>
          </a:p>
        </p:txBody>
      </p:sp>
      <p:sp>
        <p:nvSpPr>
          <p:cNvPr id="7" name="pole tekstowe 6"/>
          <p:cNvSpPr txBox="1"/>
          <p:nvPr/>
        </p:nvSpPr>
        <p:spPr>
          <a:xfrm>
            <a:off x="6372200" y="1345004"/>
            <a:ext cx="2808312" cy="1660418"/>
          </a:xfrm>
          <a:prstGeom prst="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txBody>
          <a:bodyPr wrap="square" lIns="144000" tIns="144000" rIns="144000" bIns="144000" rtlCol="0">
            <a:spAutoFit/>
          </a:bodyPr>
          <a:lstStyle/>
          <a:p>
            <a:r>
              <a:rPr lang="pl-PL" sz="800" dirty="0">
                <a:solidFill>
                  <a:srgbClr val="FF0000"/>
                </a:solidFill>
                <a:latin typeface="Ubuntu Light" panose="020B0304030602030204" pitchFamily="34" charset="0"/>
              </a:rPr>
              <a:t>Gmina Niemce </a:t>
            </a:r>
          </a:p>
          <a:p>
            <a:r>
              <a:rPr lang="pl-PL" sz="800" dirty="0">
                <a:solidFill>
                  <a:srgbClr val="FF0000"/>
                </a:solidFill>
                <a:latin typeface="Ubuntu Light" panose="020B0304030602030204" pitchFamily="34" charset="0"/>
              </a:rPr>
              <a:t>Montaż 1924 kolektorów słonecznych o łącznej mocy </a:t>
            </a:r>
          </a:p>
          <a:p>
            <a:r>
              <a:rPr lang="pl-PL" sz="800" dirty="0">
                <a:solidFill>
                  <a:srgbClr val="FF0000"/>
                </a:solidFill>
                <a:latin typeface="Ubuntu Light" panose="020B0304030602030204" pitchFamily="34" charset="0"/>
              </a:rPr>
              <a:t>2,895 MW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pl-PL" sz="800" dirty="0">
                <a:latin typeface="Ubuntu Light" panose="020B0304030602030204" pitchFamily="34" charset="0"/>
              </a:rPr>
              <a:t>Projekt został zakończony w terminie umownym tj. 11.04.2014 r. - 31.03.2015 r. Wartość wykonanych prac wyniosła: 6 999 244,06 zł brutto. Wszystkie prace zostały wykonane należycie, terminowo, zgodnie z obowiązującymi normami oraz zasadami sztuki budowlanej.</a:t>
            </a:r>
          </a:p>
          <a:p>
            <a:r>
              <a:rPr lang="pl-PL" sz="700" dirty="0">
                <a:solidFill>
                  <a:schemeClr val="bg1">
                    <a:lumMod val="50000"/>
                  </a:schemeClr>
                </a:solidFill>
                <a:latin typeface="Ubuntu Light" panose="020B0304030602030204" pitchFamily="34" charset="0"/>
              </a:rPr>
              <a:t>Krzysztof Urbaś, wójt</a:t>
            </a:r>
          </a:p>
        </p:txBody>
      </p:sp>
      <p:pic>
        <p:nvPicPr>
          <p:cNvPr id="8" name="Obraz 7">
            <a:extLst>
              <a:ext uri="{FF2B5EF4-FFF2-40B4-BE49-F238E27FC236}">
                <a16:creationId xmlns:a16="http://schemas.microsoft.com/office/drawing/2014/main" id="{38967FDD-0D51-4805-AA8E-3EA503CF7D8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1680" y="5161756"/>
            <a:ext cx="5508104" cy="5040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11183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numeru slajdu 2"/>
          <p:cNvSpPr>
            <a:spLocks noGrp="1"/>
          </p:cNvSpPr>
          <p:nvPr>
            <p:ph type="sldNum" sz="quarter" idx="12"/>
          </p:nvPr>
        </p:nvSpPr>
        <p:spPr>
          <a:prstGeom prst="rect">
            <a:avLst/>
          </a:prstGeom>
        </p:spPr>
        <p:txBody>
          <a:bodyPr/>
          <a:lstStyle/>
          <a:p>
            <a:fld id="{F4CC9FB2-C493-42E2-8228-4A1F40703ABC}" type="slidenum">
              <a:rPr lang="pl-PL" smtClean="0"/>
              <a:pPr/>
              <a:t>17</a:t>
            </a:fld>
            <a:endParaRPr lang="pl-PL" dirty="0"/>
          </a:p>
        </p:txBody>
      </p:sp>
      <p:sp>
        <p:nvSpPr>
          <p:cNvPr id="4" name="pole tekstowe 3"/>
          <p:cNvSpPr txBox="1"/>
          <p:nvPr/>
        </p:nvSpPr>
        <p:spPr>
          <a:xfrm>
            <a:off x="323527" y="1129308"/>
            <a:ext cx="3813865" cy="22320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pl-PL" sz="2400" dirty="0">
                <a:latin typeface="Ubuntu Light" panose="020B0304030602030204" pitchFamily="34" charset="0"/>
              </a:rPr>
              <a:t>koncepcja</a:t>
            </a:r>
          </a:p>
          <a:p>
            <a:pPr>
              <a:lnSpc>
                <a:spcPct val="150000"/>
              </a:lnSpc>
            </a:pPr>
            <a:r>
              <a:rPr lang="pl-PL" sz="2400" dirty="0">
                <a:latin typeface="Ubuntu Light" panose="020B0304030602030204" pitchFamily="34" charset="0"/>
              </a:rPr>
              <a:t>	projekt</a:t>
            </a:r>
          </a:p>
          <a:p>
            <a:pPr>
              <a:lnSpc>
                <a:spcPct val="150000"/>
              </a:lnSpc>
            </a:pPr>
            <a:r>
              <a:rPr lang="pl-PL" sz="2400" dirty="0">
                <a:latin typeface="Ubuntu Light" panose="020B0304030602030204" pitchFamily="34" charset="0"/>
              </a:rPr>
              <a:t>		realizacja</a:t>
            </a:r>
          </a:p>
          <a:p>
            <a:pPr>
              <a:lnSpc>
                <a:spcPct val="150000"/>
              </a:lnSpc>
            </a:pPr>
            <a:r>
              <a:rPr lang="pl-PL" sz="2400" dirty="0">
                <a:latin typeface="Ubuntu Light" panose="020B0304030602030204" pitchFamily="34" charset="0"/>
              </a:rPr>
              <a:t>			serwis</a:t>
            </a:r>
          </a:p>
        </p:txBody>
      </p:sp>
      <p:sp>
        <p:nvSpPr>
          <p:cNvPr id="5" name="pole tekstowe 4"/>
          <p:cNvSpPr txBox="1"/>
          <p:nvPr/>
        </p:nvSpPr>
        <p:spPr>
          <a:xfrm>
            <a:off x="2411760" y="3793117"/>
            <a:ext cx="287931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2000" dirty="0">
                <a:solidFill>
                  <a:schemeClr val="bg1"/>
                </a:solidFill>
                <a:latin typeface="Ubuntu Light" panose="020B0304030602030204" pitchFamily="34" charset="0"/>
              </a:rPr>
              <a:t>hybrydowe technologie</a:t>
            </a:r>
          </a:p>
        </p:txBody>
      </p:sp>
      <p:pic>
        <p:nvPicPr>
          <p:cNvPr id="6" name="Obraz 5">
            <a:extLst>
              <a:ext uri="{FF2B5EF4-FFF2-40B4-BE49-F238E27FC236}">
                <a16:creationId xmlns:a16="http://schemas.microsoft.com/office/drawing/2014/main" id="{24685506-F6B1-42BE-B4AB-EEE84863A27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7664" y="5093366"/>
            <a:ext cx="5616624" cy="5724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353279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az 1">
            <a:extLst>
              <a:ext uri="{FF2B5EF4-FFF2-40B4-BE49-F238E27FC236}">
                <a16:creationId xmlns:a16="http://schemas.microsoft.com/office/drawing/2014/main" id="{F6FD8D5B-5286-4165-AE7D-ACD5AF31CBA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5089748"/>
            <a:ext cx="5328592" cy="5040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410560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 descr="Z:\Sanito\Prezentacja Power Point\materiały\images\images\kim_02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10811"/>
            <a:ext cx="7956376" cy="40229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Kim jesteśmy? </a:t>
            </a:r>
          </a:p>
        </p:txBody>
      </p:sp>
      <p:sp>
        <p:nvSpPr>
          <p:cNvPr id="3" name="Symbol zastępczy numeru slajdu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CC9FB2-C493-42E2-8228-4A1F40703ABC}" type="slidenum">
              <a:rPr lang="pl-PL" smtClean="0"/>
              <a:pPr/>
              <a:t>2</a:t>
            </a:fld>
            <a:endParaRPr lang="pl-PL" dirty="0"/>
          </a:p>
        </p:txBody>
      </p:sp>
      <p:sp>
        <p:nvSpPr>
          <p:cNvPr id="4" name="pole tekstowe 3"/>
          <p:cNvSpPr txBox="1"/>
          <p:nvPr/>
        </p:nvSpPr>
        <p:spPr>
          <a:xfrm>
            <a:off x="107504" y="1445503"/>
            <a:ext cx="2962671" cy="60529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2000"/>
              </a:lnSpc>
            </a:pPr>
            <a:r>
              <a:rPr lang="pl-PL" sz="1200" b="1" dirty="0">
                <a:latin typeface="Ubuntu" panose="020B0504030602030204" pitchFamily="34" charset="0"/>
              </a:rPr>
              <a:t>Firma została utworzona w 2006 roku.</a:t>
            </a:r>
          </a:p>
          <a:p>
            <a:pPr>
              <a:lnSpc>
                <a:spcPts val="2000"/>
              </a:lnSpc>
            </a:pPr>
            <a:r>
              <a:rPr lang="pl-PL" sz="1200" b="1" dirty="0">
                <a:latin typeface="Ubuntu" panose="020B0504030602030204" pitchFamily="34" charset="0"/>
              </a:rPr>
              <a:t>Od 2012 r. działa jako Spółka z o.o. </a:t>
            </a:r>
          </a:p>
        </p:txBody>
      </p:sp>
      <p:sp>
        <p:nvSpPr>
          <p:cNvPr id="5" name="pole tekstowe 4"/>
          <p:cNvSpPr txBox="1"/>
          <p:nvPr/>
        </p:nvSpPr>
        <p:spPr>
          <a:xfrm>
            <a:off x="2555776" y="1691724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pl-PL" b="1" dirty="0">
              <a:latin typeface="Ubuntu" panose="020B0504030602030204" pitchFamily="34" charset="0"/>
            </a:endParaRPr>
          </a:p>
        </p:txBody>
      </p:sp>
      <p:sp>
        <p:nvSpPr>
          <p:cNvPr id="7" name="pole tekstowe 6"/>
          <p:cNvSpPr txBox="1"/>
          <p:nvPr/>
        </p:nvSpPr>
        <p:spPr>
          <a:xfrm>
            <a:off x="3727394" y="1430114"/>
            <a:ext cx="40446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dirty="0">
                <a:solidFill>
                  <a:schemeClr val="bg1"/>
                </a:solidFill>
                <a:latin typeface="Ubuntu Light" panose="020B0304030602030204" pitchFamily="34" charset="0"/>
              </a:rPr>
              <a:t>Od samego początku powstania firmy</a:t>
            </a:r>
          </a:p>
        </p:txBody>
      </p:sp>
      <p:sp>
        <p:nvSpPr>
          <p:cNvPr id="8" name="pole tekstowe 7"/>
          <p:cNvSpPr txBox="1"/>
          <p:nvPr/>
        </p:nvSpPr>
        <p:spPr>
          <a:xfrm>
            <a:off x="3635896" y="1877712"/>
            <a:ext cx="3950120" cy="12464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SzPct val="120000"/>
              <a:buFont typeface="Wingdings" panose="05000000000000000000" pitchFamily="2" charset="2"/>
              <a:buChar char="§"/>
            </a:pPr>
            <a:r>
              <a:rPr lang="pl-PL" sz="1500" b="1" dirty="0">
                <a:solidFill>
                  <a:schemeClr val="bg1"/>
                </a:solidFill>
                <a:latin typeface="Ubuntu" panose="020B0504030602030204" pitchFamily="34" charset="0"/>
              </a:rPr>
              <a:t>Projektujemy</a:t>
            </a:r>
          </a:p>
          <a:p>
            <a:pPr marL="742950" lvl="1" indent="-285750">
              <a:buSzPct val="120000"/>
              <a:buFont typeface="Wingdings" panose="05000000000000000000" pitchFamily="2" charset="2"/>
              <a:buChar char="§"/>
            </a:pPr>
            <a:r>
              <a:rPr lang="pl-PL" sz="1500" b="1" dirty="0">
                <a:solidFill>
                  <a:schemeClr val="bg1"/>
                </a:solidFill>
                <a:latin typeface="Ubuntu" panose="020B0504030602030204" pitchFamily="34" charset="0"/>
              </a:rPr>
              <a:t>   Integrujemy</a:t>
            </a:r>
          </a:p>
          <a:p>
            <a:pPr marL="1343025" lvl="2" indent="-285750">
              <a:buSzPct val="120000"/>
              <a:buFont typeface="Wingdings" panose="05000000000000000000" pitchFamily="2" charset="2"/>
              <a:buChar char="§"/>
            </a:pPr>
            <a:r>
              <a:rPr lang="pl-PL" sz="1500" b="1" dirty="0">
                <a:solidFill>
                  <a:schemeClr val="bg1"/>
                </a:solidFill>
                <a:latin typeface="Ubuntu" panose="020B0504030602030204" pitchFamily="34" charset="0"/>
              </a:rPr>
              <a:t>Dostarczamy  </a:t>
            </a:r>
          </a:p>
          <a:p>
            <a:pPr marL="1968500" lvl="3" indent="-285750">
              <a:buSzPct val="120000"/>
              <a:buFont typeface="Wingdings" panose="05000000000000000000" pitchFamily="2" charset="2"/>
              <a:buChar char="§"/>
            </a:pPr>
            <a:r>
              <a:rPr lang="pl-PL" sz="1500" b="1" dirty="0">
                <a:solidFill>
                  <a:schemeClr val="bg1"/>
                </a:solidFill>
                <a:latin typeface="Ubuntu" panose="020B0504030602030204" pitchFamily="34" charset="0"/>
              </a:rPr>
              <a:t>Instalujemy</a:t>
            </a:r>
          </a:p>
          <a:p>
            <a:pPr marL="2600325" lvl="4" indent="-285750">
              <a:buSzPct val="120000"/>
              <a:buFont typeface="Wingdings" panose="05000000000000000000" pitchFamily="2" charset="2"/>
              <a:buChar char="§"/>
            </a:pPr>
            <a:r>
              <a:rPr lang="pl-PL" sz="1500" b="1" dirty="0">
                <a:solidFill>
                  <a:schemeClr val="bg1"/>
                </a:solidFill>
                <a:latin typeface="Ubuntu" panose="020B0504030602030204" pitchFamily="34" charset="0"/>
              </a:rPr>
              <a:t>Serwisujemy</a:t>
            </a:r>
          </a:p>
        </p:txBody>
      </p:sp>
      <p:sp>
        <p:nvSpPr>
          <p:cNvPr id="9" name="pole tekstowe 8"/>
          <p:cNvSpPr txBox="1"/>
          <p:nvPr/>
        </p:nvSpPr>
        <p:spPr>
          <a:xfrm>
            <a:off x="3851920" y="3649588"/>
            <a:ext cx="47525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200" dirty="0">
                <a:latin typeface="Ubuntu" panose="020B0604020202020204" charset="0"/>
              </a:rPr>
              <a:t>Instalacje tworzymy z myślą o klientach, dla których istotne są </a:t>
            </a:r>
            <a:r>
              <a:rPr lang="pl-PL" sz="1200" b="1" dirty="0">
                <a:latin typeface="Ubuntu" panose="020B0604020202020204" charset="0"/>
              </a:rPr>
              <a:t>niskie koszty użytkowania, bezobsługowość, solidność wykonania, wysoka jakość oraz komfort. </a:t>
            </a:r>
          </a:p>
        </p:txBody>
      </p:sp>
      <p:sp>
        <p:nvSpPr>
          <p:cNvPr id="10" name="pole tekstowe 9"/>
          <p:cNvSpPr txBox="1"/>
          <p:nvPr/>
        </p:nvSpPr>
        <p:spPr>
          <a:xfrm>
            <a:off x="4139952" y="4513684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pl-PL" dirty="0"/>
          </a:p>
        </p:txBody>
      </p:sp>
      <p:sp>
        <p:nvSpPr>
          <p:cNvPr id="11" name="pole tekstowe 10"/>
          <p:cNvSpPr txBox="1"/>
          <p:nvPr/>
        </p:nvSpPr>
        <p:spPr>
          <a:xfrm>
            <a:off x="3851920" y="4572948"/>
            <a:ext cx="4752528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300" b="1" dirty="0">
                <a:latin typeface="Ubuntu Light" panose="020B0304030602030204" pitchFamily="34" charset="0"/>
              </a:rPr>
              <a:t>Naszą misją jest dostarczenie darmowej energii  dla  każdego . </a:t>
            </a:r>
          </a:p>
        </p:txBody>
      </p:sp>
      <p:pic>
        <p:nvPicPr>
          <p:cNvPr id="12" name="Obraz 11">
            <a:extLst>
              <a:ext uri="{FF2B5EF4-FFF2-40B4-BE49-F238E27FC236}">
                <a16:creationId xmlns:a16="http://schemas.microsoft.com/office/drawing/2014/main" id="{64E5E446-CE4A-4AF0-A289-D028FA78D2D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9712" y="4988510"/>
            <a:ext cx="5904656" cy="6052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742072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Nasz zespół</a:t>
            </a:r>
          </a:p>
        </p:txBody>
      </p:sp>
      <p:sp>
        <p:nvSpPr>
          <p:cNvPr id="3" name="Symbol zastępczy numeru slajdu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CC9FB2-C493-42E2-8228-4A1F40703ABC}" type="slidenum">
              <a:rPr lang="pl-PL" smtClean="0"/>
              <a:pPr/>
              <a:t>3</a:t>
            </a:fld>
            <a:endParaRPr lang="pl-PL" dirty="0"/>
          </a:p>
        </p:txBody>
      </p:sp>
      <p:sp>
        <p:nvSpPr>
          <p:cNvPr id="4" name="pole tekstowe 3"/>
          <p:cNvSpPr txBox="1"/>
          <p:nvPr/>
        </p:nvSpPr>
        <p:spPr>
          <a:xfrm>
            <a:off x="467544" y="1345332"/>
            <a:ext cx="2160240" cy="8370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500"/>
              </a:lnSpc>
            </a:pPr>
            <a:r>
              <a:rPr lang="pl-PL" sz="900" b="1" dirty="0">
                <a:latin typeface="Ubuntu Light" panose="020B0304030602030204" pitchFamily="34" charset="0"/>
              </a:rPr>
              <a:t>Nasz zespół to  ok. 40  inżynierów  </a:t>
            </a:r>
            <a:r>
              <a:rPr lang="pl-PL" sz="900" dirty="0">
                <a:latin typeface="Ubuntu Light" panose="020B0304030602030204" pitchFamily="34" charset="0"/>
              </a:rPr>
              <a:t>z dużym doświadczeniem. </a:t>
            </a:r>
            <a:r>
              <a:rPr lang="pl-PL" sz="900" b="1" dirty="0">
                <a:latin typeface="Ubuntu Light" panose="020B0304030602030204" pitchFamily="34" charset="0"/>
              </a:rPr>
              <a:t> </a:t>
            </a:r>
            <a:r>
              <a:rPr lang="pl-PL" sz="900" dirty="0">
                <a:latin typeface="Ubuntu Light" panose="020B0304030602030204" pitchFamily="34" charset="0"/>
              </a:rPr>
              <a:t>Posiadamy także specjalistów z zakresu pozyskiwania dofinansowań unijnych. </a:t>
            </a:r>
          </a:p>
        </p:txBody>
      </p:sp>
      <p:sp>
        <p:nvSpPr>
          <p:cNvPr id="5" name="pole tekstowe 4"/>
          <p:cNvSpPr txBox="1"/>
          <p:nvPr/>
        </p:nvSpPr>
        <p:spPr>
          <a:xfrm>
            <a:off x="6588224" y="1502318"/>
            <a:ext cx="2232248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200"/>
              </a:lnSpc>
            </a:pPr>
            <a:r>
              <a:rPr lang="pl-PL" sz="900" dirty="0">
                <a:latin typeface="Ubuntu Light" panose="020B0304030602030204" pitchFamily="34" charset="0"/>
              </a:rPr>
              <a:t>W związku z tym, że technologia ogrzewania rozwija się w bardzo szybkim tempie, dla naszych klientów wdrażamy tylko najnowsze i sprawdzone rozwiązania najlepszych światowych marek. Dzięki temu, że mamy wiedzę o najnowszych rozwiązaniach, zawsze możemy zapewnić naszym klientom rozwiązania alternatywne, dopasowane do indywidualnej sytuacji i budżetu klienta.</a:t>
            </a:r>
          </a:p>
        </p:txBody>
      </p:sp>
      <p:sp>
        <p:nvSpPr>
          <p:cNvPr id="6" name="pole tekstowe 5"/>
          <p:cNvSpPr txBox="1"/>
          <p:nvPr/>
        </p:nvSpPr>
        <p:spPr>
          <a:xfrm>
            <a:off x="3563888" y="4169809"/>
            <a:ext cx="266429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200"/>
              </a:lnSpc>
            </a:pPr>
            <a:r>
              <a:rPr lang="pl-PL" sz="900" b="1" dirty="0">
                <a:latin typeface="Ubuntu Light" panose="020B0304030602030204" pitchFamily="34" charset="0"/>
              </a:rPr>
              <a:t>Spółka SANITO w 2016-2017r. wdrożyła w firmie zintegrowany system informatyczny ERP Microsoft Dynamics NAV  i elektroniczny obieg dokumentów ELO.</a:t>
            </a:r>
          </a:p>
        </p:txBody>
      </p:sp>
      <p:pic>
        <p:nvPicPr>
          <p:cNvPr id="7" name="Obraz 6">
            <a:extLst>
              <a:ext uri="{FF2B5EF4-FFF2-40B4-BE49-F238E27FC236}">
                <a16:creationId xmlns:a16="http://schemas.microsoft.com/office/drawing/2014/main" id="{83AC7B99-628F-43FC-AE4C-BC90B72857B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5089748"/>
            <a:ext cx="5940152" cy="576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181236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rostokąt 6"/>
          <p:cNvSpPr/>
          <p:nvPr/>
        </p:nvSpPr>
        <p:spPr>
          <a:xfrm>
            <a:off x="0" y="1201316"/>
            <a:ext cx="6718570" cy="3052242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3" name="Symbol zastępczy numeru slajdu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CC9FB2-C493-42E2-8228-4A1F40703ABC}" type="slidenum">
              <a:rPr lang="pl-PL" smtClean="0"/>
              <a:pPr/>
              <a:t>4</a:t>
            </a:fld>
            <a:endParaRPr lang="pl-PL" dirty="0"/>
          </a:p>
        </p:txBody>
      </p:sp>
      <p:sp>
        <p:nvSpPr>
          <p:cNvPr id="5" name="pole tekstowe 4"/>
          <p:cNvSpPr txBox="1"/>
          <p:nvPr/>
        </p:nvSpPr>
        <p:spPr>
          <a:xfrm>
            <a:off x="251520" y="1345332"/>
            <a:ext cx="640871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200" dirty="0">
                <a:solidFill>
                  <a:schemeClr val="bg1"/>
                </a:solidFill>
                <a:latin typeface="Ubuntu" panose="020B0604020202020204" charset="0"/>
                <a:cs typeface="Ubuntu" panose="020B0604020202020204" charset="0"/>
              </a:rPr>
              <a:t>„</a:t>
            </a:r>
            <a:r>
              <a:rPr lang="pl-PL" sz="1200" b="1" dirty="0">
                <a:solidFill>
                  <a:schemeClr val="bg1"/>
                </a:solidFill>
                <a:latin typeface="Ubuntu" panose="020B0604020202020204" charset="0"/>
                <a:cs typeface="Ubuntu" panose="020B0604020202020204" charset="0"/>
              </a:rPr>
              <a:t>Dostawa i montaż jednostek wytwarzania energii z OZE – zestawów instalacji fotowoltaicznych, zestawów kolektorów słonecznych oraz pomp ciepła w ramach zadania pn. "EKOPARTNERZY NA RZECZ SŁONECZNEJ ENERGII MAŁOPOLSKI„</a:t>
            </a:r>
          </a:p>
          <a:p>
            <a:r>
              <a:rPr lang="pl-PL" sz="1200" b="1" dirty="0">
                <a:solidFill>
                  <a:schemeClr val="bg1"/>
                </a:solidFill>
                <a:latin typeface="Ubuntu" panose="020B0604020202020204" charset="0"/>
                <a:cs typeface="Ubuntu" panose="020B0604020202020204" charset="0"/>
              </a:rPr>
              <a:t>z podziałem na Części w ramach Subregionów.</a:t>
            </a:r>
            <a:r>
              <a:rPr lang="pl-PL" sz="1200" dirty="0">
                <a:solidFill>
                  <a:schemeClr val="bg1"/>
                </a:solidFill>
                <a:latin typeface="Ubuntu" panose="020B0604020202020204" charset="0"/>
                <a:cs typeface="Ubuntu" panose="020B0604020202020204" charset="0"/>
              </a:rPr>
              <a:t> </a:t>
            </a:r>
          </a:p>
        </p:txBody>
      </p:sp>
      <p:sp>
        <p:nvSpPr>
          <p:cNvPr id="6" name="pole tekstowe 5"/>
          <p:cNvSpPr txBox="1"/>
          <p:nvPr/>
        </p:nvSpPr>
        <p:spPr>
          <a:xfrm>
            <a:off x="323528" y="2476279"/>
            <a:ext cx="4464496" cy="1231106"/>
          </a:xfrm>
          <a:prstGeom prst="rect">
            <a:avLst/>
          </a:prstGeom>
          <a:noFill/>
        </p:spPr>
        <p:txBody>
          <a:bodyPr wrap="square" tIns="0" bIns="0" rtlCol="0" anchor="t" anchorCtr="0">
            <a:spAutoFit/>
          </a:bodyPr>
          <a:lstStyle/>
          <a:p>
            <a:pPr marL="171450" indent="-171450">
              <a:buClr>
                <a:schemeClr val="bg1"/>
              </a:buClr>
              <a:buSzPct val="200000"/>
              <a:buFont typeface="Wingdings" panose="05000000000000000000" pitchFamily="2" charset="2"/>
              <a:buChar char="§"/>
            </a:pPr>
            <a:r>
              <a:rPr lang="pl-PL" sz="1000" dirty="0">
                <a:solidFill>
                  <a:schemeClr val="bg1"/>
                </a:solidFill>
                <a:latin typeface="Ubuntu Light" panose="020B0604020202020204" charset="0"/>
              </a:rPr>
              <a:t>Zaprojektowanie, dostawa, montaż i uruchomienie 3012 </a:t>
            </a:r>
            <a:r>
              <a:rPr lang="pl-PL" sz="1000" b="1" dirty="0">
                <a:solidFill>
                  <a:schemeClr val="bg1"/>
                </a:solidFill>
                <a:latin typeface="Ubuntu Light" panose="020B0604020202020204" charset="0"/>
              </a:rPr>
              <a:t>instalacji fotowoltaicznych</a:t>
            </a:r>
            <a:r>
              <a:rPr lang="pl-PL" sz="1000" dirty="0">
                <a:solidFill>
                  <a:schemeClr val="bg1"/>
                </a:solidFill>
                <a:latin typeface="Ubuntu Light" panose="020B0604020202020204" charset="0"/>
              </a:rPr>
              <a:t>.</a:t>
            </a:r>
          </a:p>
          <a:p>
            <a:pPr marL="171450" indent="-171450">
              <a:buClr>
                <a:schemeClr val="bg1"/>
              </a:buClr>
              <a:buSzPct val="200000"/>
              <a:buFont typeface="Wingdings" panose="05000000000000000000" pitchFamily="2" charset="2"/>
              <a:buChar char="§"/>
            </a:pPr>
            <a:endParaRPr lang="pl-PL" sz="1000" dirty="0">
              <a:solidFill>
                <a:schemeClr val="bg1"/>
              </a:solidFill>
              <a:latin typeface="Ubuntu Light" panose="020B0604020202020204" charset="0"/>
            </a:endParaRPr>
          </a:p>
          <a:p>
            <a:pPr marL="171450" indent="-171450">
              <a:buClr>
                <a:schemeClr val="bg1"/>
              </a:buClr>
              <a:buSzPct val="200000"/>
              <a:buFont typeface="Wingdings" panose="05000000000000000000" pitchFamily="2" charset="2"/>
              <a:buChar char="§"/>
            </a:pPr>
            <a:r>
              <a:rPr lang="pl-PL" sz="1000" dirty="0">
                <a:solidFill>
                  <a:schemeClr val="bg1"/>
                </a:solidFill>
                <a:latin typeface="Ubuntu Light" panose="020B0604020202020204" charset="0"/>
              </a:rPr>
              <a:t>Zaprojektowanie, dostawa, montaż i uruchomienie 1609 </a:t>
            </a:r>
            <a:r>
              <a:rPr lang="pl-PL" sz="1000" b="1" dirty="0">
                <a:solidFill>
                  <a:schemeClr val="bg1"/>
                </a:solidFill>
                <a:latin typeface="Ubuntu Light" panose="020B0604020202020204" charset="0"/>
              </a:rPr>
              <a:t>instalacji solarnych</a:t>
            </a:r>
            <a:r>
              <a:rPr lang="pl-PL" sz="1000" dirty="0">
                <a:solidFill>
                  <a:schemeClr val="bg1"/>
                </a:solidFill>
                <a:latin typeface="Ubuntu Light" panose="020B0604020202020204" charset="0"/>
              </a:rPr>
              <a:t>.</a:t>
            </a:r>
          </a:p>
          <a:p>
            <a:pPr marL="171450" indent="-171450">
              <a:buClr>
                <a:schemeClr val="bg1"/>
              </a:buClr>
              <a:buSzPct val="200000"/>
              <a:buFont typeface="Wingdings" panose="05000000000000000000" pitchFamily="2" charset="2"/>
              <a:buChar char="§"/>
            </a:pPr>
            <a:endParaRPr lang="pl-PL" sz="1000" dirty="0">
              <a:solidFill>
                <a:schemeClr val="bg1"/>
              </a:solidFill>
              <a:latin typeface="Ubuntu Light" panose="020B0604020202020204" charset="0"/>
            </a:endParaRPr>
          </a:p>
          <a:p>
            <a:pPr marL="171450" indent="-171450">
              <a:buClr>
                <a:schemeClr val="bg1"/>
              </a:buClr>
              <a:buSzPct val="200000"/>
              <a:buFont typeface="Wingdings" panose="05000000000000000000" pitchFamily="2" charset="2"/>
              <a:buChar char="§"/>
            </a:pPr>
            <a:endParaRPr lang="pl-PL" sz="1000" dirty="0">
              <a:solidFill>
                <a:schemeClr val="bg1"/>
              </a:solidFill>
              <a:latin typeface="Ubuntu Light" panose="020B0604020202020204" charset="0"/>
            </a:endParaRPr>
          </a:p>
          <a:p>
            <a:pPr>
              <a:buClr>
                <a:schemeClr val="bg1"/>
              </a:buClr>
              <a:buSzPct val="200000"/>
            </a:pPr>
            <a:r>
              <a:rPr lang="pl-PL" sz="1000" dirty="0">
                <a:solidFill>
                  <a:schemeClr val="bg1"/>
                </a:solidFill>
                <a:latin typeface="Ubuntu Light" panose="020B0604020202020204" charset="0"/>
              </a:rPr>
              <a:t>Łącznie: 31 gmin</a:t>
            </a:r>
          </a:p>
        </p:txBody>
      </p:sp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z="1800" b="1" dirty="0"/>
              <a:t>EKOPARTNERZY NA RZECZ SŁONECZNEJ ENERGII MAŁOPOLSKI</a:t>
            </a:r>
            <a:endParaRPr lang="pl-PL" sz="1800" i="0" u="none" strike="noStrike" dirty="0">
              <a:effectLst/>
            </a:endParaRPr>
          </a:p>
        </p:txBody>
      </p:sp>
      <p:pic>
        <p:nvPicPr>
          <p:cNvPr id="4" name="Obraz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4585692"/>
            <a:ext cx="5940152" cy="5610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86410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rostokąt 6"/>
          <p:cNvSpPr/>
          <p:nvPr/>
        </p:nvSpPr>
        <p:spPr>
          <a:xfrm>
            <a:off x="0" y="1201316"/>
            <a:ext cx="6718570" cy="3052242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3" name="Symbol zastępczy numeru slajdu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CC9FB2-C493-42E2-8228-4A1F40703ABC}" type="slidenum">
              <a:rPr lang="pl-PL" smtClean="0"/>
              <a:pPr/>
              <a:t>5</a:t>
            </a:fld>
            <a:endParaRPr lang="pl-PL" dirty="0"/>
          </a:p>
        </p:txBody>
      </p:sp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z="1800" b="1" dirty="0"/>
              <a:t>Energia Słoneczna</a:t>
            </a:r>
            <a:endParaRPr lang="pl-PL" sz="1800" i="0" u="none" strike="noStrike" dirty="0">
              <a:effectLst/>
            </a:endParaRPr>
          </a:p>
        </p:txBody>
      </p:sp>
      <p:pic>
        <p:nvPicPr>
          <p:cNvPr id="8" name="Obraz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9350" y="1345332"/>
            <a:ext cx="4176464" cy="1766966"/>
          </a:xfrm>
          <a:prstGeom prst="rect">
            <a:avLst/>
          </a:prstGeom>
        </p:spPr>
      </p:pic>
      <p:pic>
        <p:nvPicPr>
          <p:cNvPr id="9" name="Obraz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5814" y="1777380"/>
            <a:ext cx="3288325" cy="3384376"/>
          </a:xfrm>
          <a:prstGeom prst="rect">
            <a:avLst/>
          </a:prstGeom>
        </p:spPr>
      </p:pic>
      <p:sp>
        <p:nvSpPr>
          <p:cNvPr id="10" name="pole tekstowe 9"/>
          <p:cNvSpPr txBox="1"/>
          <p:nvPr/>
        </p:nvSpPr>
        <p:spPr>
          <a:xfrm>
            <a:off x="257389" y="3330228"/>
            <a:ext cx="4464496" cy="923330"/>
          </a:xfrm>
          <a:prstGeom prst="rect">
            <a:avLst/>
          </a:prstGeom>
          <a:noFill/>
        </p:spPr>
        <p:txBody>
          <a:bodyPr wrap="square" tIns="0" bIns="0" rtlCol="0" anchor="t" anchorCtr="0">
            <a:spAutoFit/>
          </a:bodyPr>
          <a:lstStyle/>
          <a:p>
            <a:pPr>
              <a:buClr>
                <a:schemeClr val="bg1"/>
              </a:buClr>
              <a:buSzPct val="200000"/>
            </a:pPr>
            <a:r>
              <a:rPr lang="pl-PL" sz="1500" dirty="0">
                <a:solidFill>
                  <a:schemeClr val="bg1"/>
                </a:solidFill>
                <a:latin typeface="Ubuntu Light" panose="020B0604020202020204" charset="0"/>
              </a:rPr>
              <a:t>Rocznie, suma energii słonecznej padającej na powierzchnię 1m2 </a:t>
            </a:r>
          </a:p>
          <a:p>
            <a:pPr>
              <a:buClr>
                <a:schemeClr val="bg1"/>
              </a:buClr>
              <a:buSzPct val="200000"/>
            </a:pPr>
            <a:r>
              <a:rPr lang="pl-PL" sz="1500" dirty="0">
                <a:solidFill>
                  <a:schemeClr val="bg1"/>
                </a:solidFill>
                <a:latin typeface="Ubuntu Light" panose="020B0604020202020204" charset="0"/>
              </a:rPr>
              <a:t>w Polsce wynosi: </a:t>
            </a:r>
            <a:r>
              <a:rPr lang="pl-PL" sz="1500" b="1" dirty="0">
                <a:solidFill>
                  <a:schemeClr val="bg1"/>
                </a:solidFill>
                <a:latin typeface="Ubuntu Light" panose="020B0604020202020204" charset="0"/>
              </a:rPr>
              <a:t>950-1200 kWh/rok,</a:t>
            </a:r>
          </a:p>
          <a:p>
            <a:pPr marL="171450" indent="-171450">
              <a:buClr>
                <a:schemeClr val="bg1"/>
              </a:buClr>
              <a:buSzPct val="200000"/>
              <a:buFont typeface="Wingdings" panose="05000000000000000000" pitchFamily="2" charset="2"/>
              <a:buChar char="§"/>
            </a:pPr>
            <a:endParaRPr lang="pl-PL" sz="1500" dirty="0">
              <a:solidFill>
                <a:schemeClr val="bg1"/>
              </a:solidFill>
              <a:latin typeface="Ubuntu Light" panose="020B0604020202020204" charset="0"/>
            </a:endParaRPr>
          </a:p>
        </p:txBody>
      </p:sp>
      <p:pic>
        <p:nvPicPr>
          <p:cNvPr id="11" name="Obraz 10">
            <a:extLst>
              <a:ext uri="{FF2B5EF4-FFF2-40B4-BE49-F238E27FC236}">
                <a16:creationId xmlns:a16="http://schemas.microsoft.com/office/drawing/2014/main" id="{AE071CCB-F0A3-4615-90D6-10EF0A0F9914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5089748"/>
            <a:ext cx="5616624" cy="5040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351951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rostokąt 6"/>
          <p:cNvSpPr/>
          <p:nvPr/>
        </p:nvSpPr>
        <p:spPr>
          <a:xfrm>
            <a:off x="0" y="1201316"/>
            <a:ext cx="6718570" cy="3052242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3" name="Symbol zastępczy numeru slajdu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CC9FB2-C493-42E2-8228-4A1F40703ABC}" type="slidenum">
              <a:rPr lang="pl-PL" smtClean="0"/>
              <a:pPr/>
              <a:t>6</a:t>
            </a:fld>
            <a:endParaRPr lang="pl-PL" dirty="0"/>
          </a:p>
        </p:txBody>
      </p:sp>
      <p:sp>
        <p:nvSpPr>
          <p:cNvPr id="6" name="pole tekstowe 5"/>
          <p:cNvSpPr txBox="1"/>
          <p:nvPr/>
        </p:nvSpPr>
        <p:spPr>
          <a:xfrm>
            <a:off x="323528" y="1496331"/>
            <a:ext cx="4464496" cy="984885"/>
          </a:xfrm>
          <a:prstGeom prst="rect">
            <a:avLst/>
          </a:prstGeom>
          <a:noFill/>
        </p:spPr>
        <p:txBody>
          <a:bodyPr wrap="square" tIns="0" bIns="0" rtlCol="0" anchor="t" anchorCtr="0">
            <a:spAutoFit/>
          </a:bodyPr>
          <a:lstStyle/>
          <a:p>
            <a:pPr>
              <a:buClr>
                <a:schemeClr val="bg1"/>
              </a:buClr>
              <a:buSzPct val="200000"/>
            </a:pPr>
            <a:endParaRPr lang="pl-PL" sz="1600" dirty="0">
              <a:solidFill>
                <a:schemeClr val="bg1"/>
              </a:solidFill>
              <a:latin typeface="Ubuntu Light" panose="020B0604020202020204" charset="0"/>
              <a:cs typeface="Ubuntu" panose="020B0604020202020204" charset="0"/>
            </a:endParaRPr>
          </a:p>
          <a:p>
            <a:pPr marL="171450" indent="-171450">
              <a:buClr>
                <a:schemeClr val="bg1"/>
              </a:buClr>
              <a:buSzPct val="200000"/>
              <a:buFont typeface="Wingdings" panose="05000000000000000000" pitchFamily="2" charset="2"/>
              <a:buChar char="§"/>
            </a:pPr>
            <a:r>
              <a:rPr lang="pl-PL" sz="1600" dirty="0">
                <a:solidFill>
                  <a:schemeClr val="bg1"/>
                </a:solidFill>
                <a:latin typeface="Ubuntu Light" panose="020B0604020202020204" charset="0"/>
                <a:cs typeface="Ubuntu" panose="020B0604020202020204" charset="0"/>
              </a:rPr>
              <a:t>Kolektory słoneczne</a:t>
            </a:r>
          </a:p>
          <a:p>
            <a:pPr marL="171450" indent="-171450">
              <a:buClr>
                <a:schemeClr val="bg1"/>
              </a:buClr>
              <a:buSzPct val="200000"/>
              <a:buFont typeface="Wingdings" panose="05000000000000000000" pitchFamily="2" charset="2"/>
              <a:buChar char="§"/>
            </a:pPr>
            <a:endParaRPr lang="pl-PL" sz="1600" dirty="0">
              <a:solidFill>
                <a:schemeClr val="bg1"/>
              </a:solidFill>
              <a:latin typeface="Ubuntu Light" panose="020B0604020202020204" charset="0"/>
              <a:cs typeface="Ubuntu" panose="020B0604020202020204" charset="0"/>
            </a:endParaRPr>
          </a:p>
          <a:p>
            <a:pPr marL="171450" indent="-171450">
              <a:buClr>
                <a:schemeClr val="bg1"/>
              </a:buClr>
              <a:buSzPct val="200000"/>
              <a:buFont typeface="Wingdings" panose="05000000000000000000" pitchFamily="2" charset="2"/>
              <a:buChar char="§"/>
            </a:pPr>
            <a:endParaRPr lang="pl-PL" sz="1600" dirty="0">
              <a:solidFill>
                <a:schemeClr val="bg1"/>
              </a:solidFill>
              <a:latin typeface="Ubuntu Light" panose="020B0604020202020204" charset="0"/>
              <a:cs typeface="Ubuntu" panose="020B0604020202020204" charset="0"/>
            </a:endParaRPr>
          </a:p>
        </p:txBody>
      </p:sp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z="1800" b="1" dirty="0"/>
              <a:t>Rozwiązania:</a:t>
            </a:r>
            <a:endParaRPr lang="pl-PL" sz="1800" i="0" u="none" strike="noStrike" dirty="0">
              <a:effectLst/>
            </a:endParaRPr>
          </a:p>
        </p:txBody>
      </p:sp>
      <p:pic>
        <p:nvPicPr>
          <p:cNvPr id="8" name="Obraz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2569468"/>
            <a:ext cx="5174672" cy="2658361"/>
          </a:xfrm>
          <a:prstGeom prst="rect">
            <a:avLst/>
          </a:prstGeom>
        </p:spPr>
      </p:pic>
      <p:pic>
        <p:nvPicPr>
          <p:cNvPr id="10" name="Obraz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3888" y="228368"/>
            <a:ext cx="3942672" cy="2535926"/>
          </a:xfrm>
          <a:prstGeom prst="rect">
            <a:avLst/>
          </a:prstGeom>
        </p:spPr>
      </p:pic>
      <p:pic>
        <p:nvPicPr>
          <p:cNvPr id="9" name="Obraz 8">
            <a:extLst>
              <a:ext uri="{FF2B5EF4-FFF2-40B4-BE49-F238E27FC236}">
                <a16:creationId xmlns:a16="http://schemas.microsoft.com/office/drawing/2014/main" id="{6F2CB58A-EAB6-4E0E-8E4E-0924EE0B679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5227828"/>
            <a:ext cx="5832648" cy="4871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087880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numeru slajdu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CC9FB2-C493-42E2-8228-4A1F40703ABC}" type="slidenum">
              <a:rPr lang="pl-PL" smtClean="0"/>
              <a:pPr/>
              <a:t>7</a:t>
            </a:fld>
            <a:endParaRPr lang="pl-PL" dirty="0"/>
          </a:p>
        </p:txBody>
      </p:sp>
      <p:sp>
        <p:nvSpPr>
          <p:cNvPr id="5" name="pole tekstowe 4"/>
          <p:cNvSpPr txBox="1"/>
          <p:nvPr/>
        </p:nvSpPr>
        <p:spPr>
          <a:xfrm>
            <a:off x="899592" y="985292"/>
            <a:ext cx="309634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200" b="1" dirty="0">
                <a:solidFill>
                  <a:srgbClr val="FF0000"/>
                </a:solidFill>
                <a:latin typeface="Ubuntu Light" panose="020B0604020202020204" charset="0"/>
              </a:rPr>
              <a:t>Rodzaje zestawów</a:t>
            </a:r>
          </a:p>
          <a:p>
            <a:endParaRPr lang="pl-PL" sz="1200" b="1" dirty="0">
              <a:solidFill>
                <a:srgbClr val="FF0000"/>
              </a:solidFill>
              <a:latin typeface="Ubuntu Light" panose="020B0604020202020204" charset="0"/>
            </a:endParaRPr>
          </a:p>
          <a:p>
            <a:pPr marL="171450" indent="-171450">
              <a:buFont typeface="Wingdings" panose="05000000000000000000" pitchFamily="2" charset="2"/>
              <a:buChar char="§"/>
            </a:pPr>
            <a:r>
              <a:rPr lang="pl-PL" sz="1000" dirty="0">
                <a:latin typeface="Ubuntu Light" panose="020B0604020202020204" charset="0"/>
              </a:rPr>
              <a:t>2 panele, zbiornik 300 l</a:t>
            </a:r>
          </a:p>
          <a:p>
            <a:pPr marL="171450" indent="-171450">
              <a:buFont typeface="Wingdings" panose="05000000000000000000" pitchFamily="2" charset="2"/>
              <a:buChar char="§"/>
            </a:pPr>
            <a:r>
              <a:rPr lang="pl-PL" sz="1000" dirty="0">
                <a:latin typeface="Ubuntu Light" panose="020B0604020202020204" charset="0"/>
              </a:rPr>
              <a:t>3 panele, zbiornik 400 l</a:t>
            </a:r>
          </a:p>
          <a:p>
            <a:pPr marL="171450" indent="-171450">
              <a:buFont typeface="Wingdings" panose="05000000000000000000" pitchFamily="2" charset="2"/>
              <a:buChar char="§"/>
            </a:pPr>
            <a:r>
              <a:rPr lang="pl-PL" sz="1000" dirty="0">
                <a:latin typeface="Ubuntu Light" panose="020B0604020202020204" charset="0"/>
              </a:rPr>
              <a:t>4 panele, zbiornik 500 l</a:t>
            </a:r>
          </a:p>
        </p:txBody>
      </p:sp>
      <p:pic>
        <p:nvPicPr>
          <p:cNvPr id="11" name="Obraz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1880" y="1345332"/>
            <a:ext cx="4239100" cy="2992306"/>
          </a:xfrm>
          <a:prstGeom prst="rect">
            <a:avLst/>
          </a:prstGeom>
        </p:spPr>
      </p:pic>
      <p:pic>
        <p:nvPicPr>
          <p:cNvPr id="12" name="Obraz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765" y="2228313"/>
            <a:ext cx="3621187" cy="2556132"/>
          </a:xfrm>
          <a:prstGeom prst="rect">
            <a:avLst/>
          </a:prstGeom>
        </p:spPr>
      </p:pic>
      <p:pic>
        <p:nvPicPr>
          <p:cNvPr id="6" name="Obraz 5">
            <a:extLst>
              <a:ext uri="{FF2B5EF4-FFF2-40B4-BE49-F238E27FC236}">
                <a16:creationId xmlns:a16="http://schemas.microsoft.com/office/drawing/2014/main" id="{973A308E-1E27-4EA5-B395-77D8E31256F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4873724"/>
            <a:ext cx="5940152" cy="552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178774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numeru slajdu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CC9FB2-C493-42E2-8228-4A1F40703ABC}" type="slidenum">
              <a:rPr lang="pl-PL" smtClean="0"/>
              <a:pPr/>
              <a:t>8</a:t>
            </a:fld>
            <a:endParaRPr lang="pl-PL" dirty="0"/>
          </a:p>
        </p:txBody>
      </p:sp>
      <p:sp>
        <p:nvSpPr>
          <p:cNvPr id="5" name="pole tekstowe 4"/>
          <p:cNvSpPr txBox="1"/>
          <p:nvPr/>
        </p:nvSpPr>
        <p:spPr>
          <a:xfrm>
            <a:off x="323528" y="860279"/>
            <a:ext cx="3096344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200" b="1" dirty="0">
                <a:solidFill>
                  <a:srgbClr val="FF0000"/>
                </a:solidFill>
                <a:latin typeface="Ubuntu Light" panose="020B0604020202020204" charset="0"/>
              </a:rPr>
              <a:t>Budowa kolektora</a:t>
            </a:r>
          </a:p>
          <a:p>
            <a:endParaRPr lang="pl-PL" sz="1200" b="1" dirty="0">
              <a:solidFill>
                <a:srgbClr val="FF0000"/>
              </a:solidFill>
              <a:latin typeface="Ubuntu Light" panose="020B0604020202020204" charset="0"/>
            </a:endParaRPr>
          </a:p>
          <a:p>
            <a:pPr marL="171450" indent="-171450">
              <a:buFont typeface="Wingdings" panose="05000000000000000000" pitchFamily="2" charset="2"/>
              <a:buChar char="§"/>
            </a:pPr>
            <a:r>
              <a:rPr lang="pl-PL" sz="1000" dirty="0">
                <a:latin typeface="Ubuntu Light" panose="020B0604020202020204" charset="0"/>
              </a:rPr>
              <a:t>Producent: polska firma </a:t>
            </a:r>
            <a:r>
              <a:rPr lang="pl-PL" sz="1000" dirty="0" err="1">
                <a:latin typeface="Ubuntu Light" panose="020B0604020202020204" charset="0"/>
              </a:rPr>
              <a:t>Hewalex</a:t>
            </a:r>
            <a:r>
              <a:rPr lang="pl-PL" sz="1000" dirty="0">
                <a:latin typeface="Ubuntu Light" panose="020B0604020202020204" charset="0"/>
              </a:rPr>
              <a:t> </a:t>
            </a:r>
          </a:p>
          <a:p>
            <a:pPr marL="171450" indent="-171450">
              <a:buFont typeface="Wingdings" panose="05000000000000000000" pitchFamily="2" charset="2"/>
              <a:buChar char="§"/>
            </a:pPr>
            <a:r>
              <a:rPr lang="pl-PL" sz="1000" dirty="0">
                <a:latin typeface="Ubuntu Light" panose="020B0604020202020204" charset="0"/>
              </a:rPr>
              <a:t>Rozmiar: 200 cm </a:t>
            </a:r>
            <a:r>
              <a:rPr lang="pl-PL" sz="1000" dirty="0" err="1">
                <a:latin typeface="Ubuntu Light" panose="020B0604020202020204" charset="0"/>
              </a:rPr>
              <a:t>wys</a:t>
            </a:r>
            <a:r>
              <a:rPr lang="pl-PL" sz="1000" dirty="0">
                <a:latin typeface="Ubuntu Light" panose="020B0604020202020204" charset="0"/>
              </a:rPr>
              <a:t>, 130 cm szer.</a:t>
            </a:r>
          </a:p>
          <a:p>
            <a:endParaRPr lang="pl-PL" sz="1000" dirty="0">
              <a:latin typeface="Ubuntu Light" panose="020B0604020202020204" charset="0"/>
            </a:endParaRPr>
          </a:p>
          <a:p>
            <a:pPr marL="171450" indent="-171450">
              <a:buFont typeface="Wingdings" panose="05000000000000000000" pitchFamily="2" charset="2"/>
              <a:buChar char="§"/>
            </a:pPr>
            <a:endParaRPr lang="pl-PL" sz="1000" dirty="0">
              <a:latin typeface="Ubuntu Light" panose="020B0604020202020204" charset="0"/>
            </a:endParaRPr>
          </a:p>
          <a:p>
            <a:r>
              <a:rPr lang="pl-PL" sz="1000" b="1" dirty="0">
                <a:solidFill>
                  <a:srgbClr val="FF0000"/>
                </a:solidFill>
                <a:latin typeface="Ubuntu Light" panose="020B0604020202020204" charset="0"/>
              </a:rPr>
              <a:t>Zbiornik na ciepłą wodę:</a:t>
            </a:r>
          </a:p>
          <a:p>
            <a:r>
              <a:rPr lang="pl-PL" sz="1000" dirty="0">
                <a:latin typeface="Ubuntu Light" panose="020B0604020202020204" charset="0"/>
              </a:rPr>
              <a:t>- Producent: polska firma </a:t>
            </a:r>
            <a:r>
              <a:rPr lang="pl-PL" sz="1000" dirty="0" err="1">
                <a:latin typeface="Ubuntu Light" panose="020B0604020202020204" charset="0"/>
              </a:rPr>
              <a:t>Lemet</a:t>
            </a:r>
            <a:endParaRPr lang="pl-PL" sz="1000" dirty="0">
              <a:latin typeface="Ubuntu Light" panose="020B0604020202020204" charset="0"/>
            </a:endParaRPr>
          </a:p>
          <a:p>
            <a:pPr marL="171450" indent="-171450">
              <a:buFontTx/>
              <a:buChar char="-"/>
            </a:pPr>
            <a:r>
              <a:rPr lang="pl-PL" sz="1000" dirty="0">
                <a:latin typeface="Ubuntu Light" panose="020B0604020202020204" charset="0"/>
              </a:rPr>
              <a:t>300l : wys. 155 cm, śr. 70 cm</a:t>
            </a:r>
          </a:p>
          <a:p>
            <a:pPr marL="171450" indent="-171450">
              <a:buFontTx/>
              <a:buChar char="-"/>
            </a:pPr>
            <a:r>
              <a:rPr lang="pl-PL" sz="1000" dirty="0">
                <a:latin typeface="Ubuntu Light" panose="020B0604020202020204" charset="0"/>
              </a:rPr>
              <a:t>400l : wys. 175 cm, śr. 75 cm</a:t>
            </a:r>
          </a:p>
          <a:p>
            <a:endParaRPr lang="pl-PL" sz="1000" dirty="0">
              <a:latin typeface="Ubuntu Light" panose="020B0604020202020204" charset="0"/>
            </a:endParaRPr>
          </a:p>
        </p:txBody>
      </p:sp>
      <p:sp>
        <p:nvSpPr>
          <p:cNvPr id="8" name="pole tekstowe 7"/>
          <p:cNvSpPr txBox="1"/>
          <p:nvPr/>
        </p:nvSpPr>
        <p:spPr>
          <a:xfrm>
            <a:off x="2555776" y="827950"/>
            <a:ext cx="1064495" cy="314683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txBody>
          <a:bodyPr wrap="none" lIns="108000" tIns="72000" rIns="108000" bIns="72000" rtlCol="0">
            <a:spAutoFit/>
          </a:bodyPr>
          <a:lstStyle/>
          <a:p>
            <a:r>
              <a:rPr lang="pl-PL" sz="1100" b="1" dirty="0">
                <a:solidFill>
                  <a:schemeClr val="bg1"/>
                </a:solidFill>
                <a:latin typeface="Ubuntu" panose="020B0504030602030204" pitchFamily="34" charset="0"/>
              </a:rPr>
              <a:t>MOC: </a:t>
            </a:r>
            <a:r>
              <a:rPr lang="pl-PL" sz="1100" b="1" dirty="0">
                <a:solidFill>
                  <a:schemeClr val="bg1"/>
                </a:solidFill>
              </a:rPr>
              <a:t>1781W</a:t>
            </a:r>
            <a:endParaRPr lang="pl-PL" sz="1100" b="1" dirty="0">
              <a:solidFill>
                <a:schemeClr val="bg1"/>
              </a:solidFill>
              <a:effectLst/>
            </a:endParaRPr>
          </a:p>
        </p:txBody>
      </p:sp>
      <p:pic>
        <p:nvPicPr>
          <p:cNvPr id="6" name="Obraz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7944" y="193204"/>
            <a:ext cx="3471862" cy="2795587"/>
          </a:xfrm>
          <a:prstGeom prst="rect">
            <a:avLst/>
          </a:prstGeom>
        </p:spPr>
      </p:pic>
      <p:pic>
        <p:nvPicPr>
          <p:cNvPr id="7" name="Obraz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0128" y="3043154"/>
            <a:ext cx="2685102" cy="1958089"/>
          </a:xfrm>
          <a:prstGeom prst="rect">
            <a:avLst/>
          </a:prstGeom>
        </p:spPr>
      </p:pic>
      <p:pic>
        <p:nvPicPr>
          <p:cNvPr id="11" name="Obraz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8321" y="1986035"/>
            <a:ext cx="2001891" cy="1501418"/>
          </a:xfrm>
          <a:prstGeom prst="rect">
            <a:avLst/>
          </a:prstGeom>
        </p:spPr>
      </p:pic>
      <p:pic>
        <p:nvPicPr>
          <p:cNvPr id="12" name="Obraz 1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9066" y="3433565"/>
            <a:ext cx="4318620" cy="1728191"/>
          </a:xfrm>
          <a:prstGeom prst="rect">
            <a:avLst/>
          </a:prstGeom>
        </p:spPr>
      </p:pic>
      <p:pic>
        <p:nvPicPr>
          <p:cNvPr id="9" name="Obraz 8">
            <a:extLst>
              <a:ext uri="{FF2B5EF4-FFF2-40B4-BE49-F238E27FC236}">
                <a16:creationId xmlns:a16="http://schemas.microsoft.com/office/drawing/2014/main" id="{D3E8389A-B508-4BBD-AF54-FEFCC1CFFF3F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5656" y="5161756"/>
            <a:ext cx="5472608" cy="4447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296544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rostokąt 6"/>
          <p:cNvSpPr/>
          <p:nvPr/>
        </p:nvSpPr>
        <p:spPr>
          <a:xfrm>
            <a:off x="0" y="769268"/>
            <a:ext cx="6156176" cy="1296144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3" name="Symbol zastępczy numeru slajdu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CC9FB2-C493-42E2-8228-4A1F40703ABC}" type="slidenum">
              <a:rPr lang="pl-PL" smtClean="0"/>
              <a:pPr/>
              <a:t>9</a:t>
            </a:fld>
            <a:endParaRPr lang="pl-PL" dirty="0"/>
          </a:p>
        </p:txBody>
      </p:sp>
      <p:sp>
        <p:nvSpPr>
          <p:cNvPr id="6" name="pole tekstowe 5"/>
          <p:cNvSpPr txBox="1"/>
          <p:nvPr/>
        </p:nvSpPr>
        <p:spPr>
          <a:xfrm>
            <a:off x="323528" y="1118029"/>
            <a:ext cx="5904656" cy="861774"/>
          </a:xfrm>
          <a:prstGeom prst="rect">
            <a:avLst/>
          </a:prstGeom>
          <a:noFill/>
        </p:spPr>
        <p:txBody>
          <a:bodyPr wrap="square" tIns="0" bIns="0" rtlCol="0" anchor="t" anchorCtr="0">
            <a:spAutoFit/>
          </a:bodyPr>
          <a:lstStyle/>
          <a:p>
            <a:pPr marL="171450" indent="-171450">
              <a:buClr>
                <a:schemeClr val="bg1"/>
              </a:buClr>
              <a:buSzPct val="200000"/>
              <a:buFont typeface="Wingdings" panose="05000000000000000000" pitchFamily="2" charset="2"/>
              <a:buChar char="§"/>
            </a:pPr>
            <a:r>
              <a:rPr lang="pl-PL" sz="1400" dirty="0">
                <a:solidFill>
                  <a:schemeClr val="bg1"/>
                </a:solidFill>
                <a:latin typeface="Ubuntu Light" panose="020B0604020202020204" charset="0"/>
              </a:rPr>
              <a:t>wspomaganie przygotowania ciepłej wody użytkowej</a:t>
            </a:r>
          </a:p>
          <a:p>
            <a:pPr marL="171450" indent="-171450">
              <a:buClr>
                <a:schemeClr val="bg1"/>
              </a:buClr>
              <a:buSzPct val="200000"/>
              <a:buFont typeface="Wingdings" panose="05000000000000000000" pitchFamily="2" charset="2"/>
              <a:buChar char="§"/>
            </a:pPr>
            <a:r>
              <a:rPr lang="pl-PL" sz="1400" dirty="0">
                <a:solidFill>
                  <a:schemeClr val="bg1"/>
                </a:solidFill>
                <a:latin typeface="Ubuntu Light" panose="020B0604020202020204" charset="0"/>
              </a:rPr>
              <a:t>ograniczenie zużycia paliw kopalnych</a:t>
            </a:r>
          </a:p>
          <a:p>
            <a:pPr marL="171450" indent="-171450">
              <a:buClr>
                <a:schemeClr val="bg1"/>
              </a:buClr>
              <a:buSzPct val="200000"/>
              <a:buFont typeface="Wingdings" panose="05000000000000000000" pitchFamily="2" charset="2"/>
              <a:buChar char="§"/>
            </a:pPr>
            <a:r>
              <a:rPr lang="pl-PL" sz="1400" dirty="0" err="1">
                <a:solidFill>
                  <a:schemeClr val="bg1"/>
                </a:solidFill>
                <a:latin typeface="Ubuntu Light" panose="020B0604020202020204" charset="0"/>
              </a:rPr>
              <a:t>ogrniczenie</a:t>
            </a:r>
            <a:r>
              <a:rPr lang="pl-PL" sz="1400" dirty="0">
                <a:solidFill>
                  <a:schemeClr val="bg1"/>
                </a:solidFill>
                <a:latin typeface="Ubuntu Light" panose="020B0604020202020204" charset="0"/>
              </a:rPr>
              <a:t> zanieczyszczenia powietrza</a:t>
            </a:r>
          </a:p>
          <a:p>
            <a:pPr marL="171450" indent="-171450">
              <a:buClr>
                <a:schemeClr val="bg1"/>
              </a:buClr>
              <a:buSzPct val="200000"/>
              <a:buFont typeface="Wingdings" panose="05000000000000000000" pitchFamily="2" charset="2"/>
              <a:buChar char="§"/>
            </a:pPr>
            <a:r>
              <a:rPr lang="pl-PL" sz="1400" dirty="0">
                <a:solidFill>
                  <a:schemeClr val="bg1"/>
                </a:solidFill>
                <a:latin typeface="Ubuntu Light" panose="020B0604020202020204" charset="0"/>
              </a:rPr>
              <a:t>zapewnienie min 50 % zapotrzebowania na ciepłą wodę w skali roku</a:t>
            </a:r>
          </a:p>
        </p:txBody>
      </p:sp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z="1800" b="1" dirty="0"/>
              <a:t>Schemat i zadanie Instalacji:</a:t>
            </a:r>
            <a:endParaRPr lang="pl-PL" sz="1800" i="0" u="none" strike="noStrike" dirty="0">
              <a:effectLst/>
            </a:endParaRPr>
          </a:p>
        </p:txBody>
      </p:sp>
      <p:pic>
        <p:nvPicPr>
          <p:cNvPr id="8" name="Obraz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5656" y="2065412"/>
            <a:ext cx="5026132" cy="3649588"/>
          </a:xfrm>
          <a:prstGeom prst="rect">
            <a:avLst/>
          </a:prstGeom>
        </p:spPr>
      </p:pic>
      <p:pic>
        <p:nvPicPr>
          <p:cNvPr id="9" name="Obraz 8">
            <a:extLst>
              <a:ext uri="{FF2B5EF4-FFF2-40B4-BE49-F238E27FC236}">
                <a16:creationId xmlns:a16="http://schemas.microsoft.com/office/drawing/2014/main" id="{0680970F-86E6-4E12-B09B-522EC9622FF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121196"/>
            <a:ext cx="3744416" cy="3122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8323518"/>
      </p:ext>
    </p:extLst>
  </p:cSld>
  <p:clrMapOvr>
    <a:masterClrMapping/>
  </p:clrMapOvr>
</p:sld>
</file>

<file path=ppt/theme/theme1.xml><?xml version="1.0" encoding="utf-8"?>
<a:theme xmlns:a="http://schemas.openxmlformats.org/drawingml/2006/main" name="1_Projekt niestandardowy">
  <a:themeElements>
    <a:clrScheme name="Pakiet 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Pakiet 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Pakiet 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Pakiet 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CDBF13C574C1264FB50EFFA7E03EE7F4" ma:contentTypeVersion="2" ma:contentTypeDescription="Utwórz nowy dokument." ma:contentTypeScope="" ma:versionID="c8a329b03147f0531fa678d2c5450a97">
  <xsd:schema xmlns:xsd="http://www.w3.org/2001/XMLSchema" xmlns:xs="http://www.w3.org/2001/XMLSchema" xmlns:p="http://schemas.microsoft.com/office/2006/metadata/properties" xmlns:ns2="612fed51-bda0-41ae-bf7e-bd9ef79345a9" targetNamespace="http://schemas.microsoft.com/office/2006/metadata/properties" ma:root="true" ma:fieldsID="49328f0fe8d61b36adedddbbe0ef6efb" ns2:_="">
    <xsd:import namespace="612fed51-bda0-41ae-bf7e-bd9ef79345a9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12fed51-bda0-41ae-bf7e-bd9ef79345a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 zawartości"/>
        <xsd:element ref="dc:title" minOccurs="0" maxOccurs="1" ma:index="4" ma:displayName="Tytuł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78557ACB-2C27-494E-8066-EA9A15D5D9E4}">
  <ds:schemaRefs>
    <ds:schemaRef ds:uri="http://www.w3.org/XML/1998/namespace"/>
    <ds:schemaRef ds:uri="http://schemas.microsoft.com/office/2006/metadata/properties"/>
    <ds:schemaRef ds:uri="http://purl.org/dc/elements/1.1/"/>
    <ds:schemaRef ds:uri="1b81d27d-d4b0-438c-b9db-ea455389b5b7"/>
    <ds:schemaRef ds:uri="http://purl.org/dc/terms/"/>
    <ds:schemaRef ds:uri="http://purl.org/dc/dcmitype/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63c78286-4d7b-46d7-a30c-f91719a2cb05"/>
  </ds:schemaRefs>
</ds:datastoreItem>
</file>

<file path=customXml/itemProps2.xml><?xml version="1.0" encoding="utf-8"?>
<ds:datastoreItem xmlns:ds="http://schemas.openxmlformats.org/officeDocument/2006/customXml" ds:itemID="{F731D121-6CD3-49FC-B5FE-A0D76EC5114D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8334233A-8C66-4248-BC24-F3291B39193D}"/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1877</TotalTime>
  <Words>1124</Words>
  <Application>Microsoft Office PowerPoint</Application>
  <PresentationFormat>Pokaz na ekranie (16:10)</PresentationFormat>
  <Paragraphs>122</Paragraphs>
  <Slides>18</Slides>
  <Notes>0</Notes>
  <HiddenSlides>0</HiddenSlides>
  <MMClips>0</MMClips>
  <ScaleCrop>false</ScaleCrop>
  <HeadingPairs>
    <vt:vector size="6" baseType="variant">
      <vt:variant>
        <vt:lpstr>Używane czcionki</vt:lpstr>
      </vt:variant>
      <vt:variant>
        <vt:i4>5</vt:i4>
      </vt:variant>
      <vt:variant>
        <vt:lpstr>Motyw</vt:lpstr>
      </vt:variant>
      <vt:variant>
        <vt:i4>1</vt:i4>
      </vt:variant>
      <vt:variant>
        <vt:lpstr>Tytuły slajdów</vt:lpstr>
      </vt:variant>
      <vt:variant>
        <vt:i4>18</vt:i4>
      </vt:variant>
    </vt:vector>
  </HeadingPairs>
  <TitlesOfParts>
    <vt:vector size="24" baseType="lpstr">
      <vt:lpstr>Calibri</vt:lpstr>
      <vt:lpstr>Ubuntu Light</vt:lpstr>
      <vt:lpstr>Arial</vt:lpstr>
      <vt:lpstr>Ubuntu</vt:lpstr>
      <vt:lpstr>Wingdings</vt:lpstr>
      <vt:lpstr>1_Projekt niestandardowy</vt:lpstr>
      <vt:lpstr>ODNAWIALNE ŹRÓDŁA ENERGII hybrydowe technologie</vt:lpstr>
      <vt:lpstr>Kim jesteśmy? </vt:lpstr>
      <vt:lpstr>Nasz zespół</vt:lpstr>
      <vt:lpstr>EKOPARTNERZY NA RZECZ SŁONECZNEJ ENERGII MAŁOPOLSKI</vt:lpstr>
      <vt:lpstr>Energia Słoneczna</vt:lpstr>
      <vt:lpstr>Rozwiązania:</vt:lpstr>
      <vt:lpstr>Prezentacja programu PowerPoint</vt:lpstr>
      <vt:lpstr>Prezentacja programu PowerPoint</vt:lpstr>
      <vt:lpstr>Schemat i zadanie Instalacji: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Referencje</vt:lpstr>
      <vt:lpstr>Prezentacja programu PowerPoint</vt:lpstr>
      <vt:lpstr>Prezentacja programu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Prezentacja programu PowerPoint</dc:title>
  <dc:creator>praca</dc:creator>
  <cp:lastModifiedBy>Joanna Dzieńska</cp:lastModifiedBy>
  <cp:revision>190</cp:revision>
  <cp:lastPrinted>2020-07-07T13:14:48Z</cp:lastPrinted>
  <dcterms:created xsi:type="dcterms:W3CDTF">2015-10-20T07:13:34Z</dcterms:created>
  <dcterms:modified xsi:type="dcterms:W3CDTF">2021-05-13T13:26:34Z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0x010100CDBF13C574C1264FB50EFFA7E03EE7F4</vt:lpwstr>
  </property>
</Properties>
</file>