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72" r:id="rId4"/>
  </p:sldMasterIdLst>
  <p:notesMasterIdLst>
    <p:notesMasterId r:id="rId21"/>
  </p:notesMasterIdLst>
  <p:handoutMasterIdLst>
    <p:handoutMasterId r:id="rId22"/>
  </p:handoutMasterIdLst>
  <p:sldIdLst>
    <p:sldId id="256" r:id="rId5"/>
    <p:sldId id="257" r:id="rId6"/>
    <p:sldId id="261" r:id="rId7"/>
    <p:sldId id="25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63" r:id="rId18"/>
    <p:sldId id="269" r:id="rId19"/>
    <p:sldId id="260" r:id="rId20"/>
  </p:sldIdLst>
  <p:sldSz cx="9144000" cy="5715000" type="screen16x10"/>
  <p:notesSz cx="7104063" cy="10234613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Ubuntu" panose="020B0604020202020204" charset="0"/>
      <p:regular r:id="rId27"/>
      <p:bold r:id="rId28"/>
      <p:italic r:id="rId29"/>
      <p:boldItalic r:id="rId30"/>
    </p:embeddedFont>
    <p:embeddedFont>
      <p:font typeface="Ubuntu Light" panose="020B0604020202020204" charset="0"/>
      <p:regular r:id="rId31"/>
      <p:italic r:id="rId32"/>
    </p:embeddedFont>
  </p:embeddedFont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B933"/>
    <a:srgbClr val="999999"/>
    <a:srgbClr val="727272"/>
    <a:srgbClr val="5C5C5C"/>
    <a:srgbClr val="383838"/>
    <a:srgbClr val="333333"/>
    <a:srgbClr val="2B2A29"/>
    <a:srgbClr val="008497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83" autoAdjust="0"/>
  </p:normalViewPr>
  <p:slideViewPr>
    <p:cSldViewPr>
      <p:cViewPr varScale="1">
        <p:scale>
          <a:sx n="130" d="100"/>
          <a:sy n="130" d="100"/>
        </p:scale>
        <p:origin x="672" y="120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432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-3582" y="-108"/>
      </p:cViewPr>
      <p:guideLst>
        <p:guide orient="horz" pos="322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3.fntdata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9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8" cy="511731"/>
          </a:xfrm>
          <a:prstGeom prst="rect">
            <a:avLst/>
          </a:prstGeom>
        </p:spPr>
        <p:txBody>
          <a:bodyPr vert="horz" lIns="95491" tIns="47745" rIns="95491" bIns="47745" rtlCol="0"/>
          <a:lstStyle>
            <a:lvl1pPr algn="l">
              <a:defRPr sz="13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4023991" y="0"/>
            <a:ext cx="3078428" cy="511731"/>
          </a:xfrm>
          <a:prstGeom prst="rect">
            <a:avLst/>
          </a:prstGeom>
        </p:spPr>
        <p:txBody>
          <a:bodyPr vert="horz" lIns="95491" tIns="47745" rIns="95491" bIns="47745" rtlCol="0"/>
          <a:lstStyle>
            <a:lvl1pPr algn="r">
              <a:defRPr sz="1300"/>
            </a:lvl1pPr>
          </a:lstStyle>
          <a:p>
            <a:fld id="{13B96F11-7F0B-40C7-85C6-558AB251DD08}" type="datetimeFigureOut">
              <a:rPr lang="pl-PL" smtClean="0"/>
              <a:t>2021-05-13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8428" cy="511731"/>
          </a:xfrm>
          <a:prstGeom prst="rect">
            <a:avLst/>
          </a:prstGeom>
        </p:spPr>
        <p:txBody>
          <a:bodyPr vert="horz" lIns="95491" tIns="47745" rIns="95491" bIns="47745" rtlCol="0" anchor="b"/>
          <a:lstStyle>
            <a:lvl1pPr algn="l">
              <a:defRPr sz="13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4023991" y="9721106"/>
            <a:ext cx="3078428" cy="511731"/>
          </a:xfrm>
          <a:prstGeom prst="rect">
            <a:avLst/>
          </a:prstGeom>
        </p:spPr>
        <p:txBody>
          <a:bodyPr vert="horz" lIns="95491" tIns="47745" rIns="95491" bIns="47745" rtlCol="0" anchor="b"/>
          <a:lstStyle>
            <a:lvl1pPr algn="r">
              <a:defRPr sz="1300"/>
            </a:lvl1pPr>
          </a:lstStyle>
          <a:p>
            <a:fld id="{D366F662-D287-4B46-8A25-0784D547321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3011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8" cy="511731"/>
          </a:xfrm>
          <a:prstGeom prst="rect">
            <a:avLst/>
          </a:prstGeom>
        </p:spPr>
        <p:txBody>
          <a:bodyPr vert="horz" lIns="95491" tIns="47745" rIns="95491" bIns="47745" rtlCol="0"/>
          <a:lstStyle>
            <a:lvl1pPr algn="l">
              <a:defRPr sz="13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4023991" y="0"/>
            <a:ext cx="3078428" cy="511731"/>
          </a:xfrm>
          <a:prstGeom prst="rect">
            <a:avLst/>
          </a:prstGeom>
        </p:spPr>
        <p:txBody>
          <a:bodyPr vert="horz" lIns="95491" tIns="47745" rIns="95491" bIns="47745" rtlCol="0"/>
          <a:lstStyle>
            <a:lvl1pPr algn="r">
              <a:defRPr sz="1300"/>
            </a:lvl1pPr>
          </a:lstStyle>
          <a:p>
            <a:fld id="{BFA26532-0A89-4AFD-86F3-50CA58AA5146}" type="datetimeFigureOut">
              <a:rPr lang="pl-PL" smtClean="0"/>
              <a:t>2021-05-13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766763"/>
            <a:ext cx="6142037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91" tIns="47745" rIns="95491" bIns="47745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710407" y="4861442"/>
            <a:ext cx="5683250" cy="4605576"/>
          </a:xfrm>
          <a:prstGeom prst="rect">
            <a:avLst/>
          </a:prstGeom>
        </p:spPr>
        <p:txBody>
          <a:bodyPr vert="horz" lIns="95491" tIns="47745" rIns="95491" bIns="47745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8" cy="511731"/>
          </a:xfrm>
          <a:prstGeom prst="rect">
            <a:avLst/>
          </a:prstGeom>
        </p:spPr>
        <p:txBody>
          <a:bodyPr vert="horz" lIns="95491" tIns="47745" rIns="95491" bIns="47745" rtlCol="0" anchor="b"/>
          <a:lstStyle>
            <a:lvl1pPr algn="l">
              <a:defRPr sz="13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4023991" y="9721106"/>
            <a:ext cx="3078428" cy="511731"/>
          </a:xfrm>
          <a:prstGeom prst="rect">
            <a:avLst/>
          </a:prstGeom>
        </p:spPr>
        <p:txBody>
          <a:bodyPr vert="horz" lIns="95491" tIns="47745" rIns="95491" bIns="47745" rtlCol="0" anchor="b"/>
          <a:lstStyle>
            <a:lvl1pPr algn="r">
              <a:defRPr sz="1300"/>
            </a:lvl1pPr>
          </a:lstStyle>
          <a:p>
            <a:fld id="{296916B1-A998-4F65-90B3-3AB72D3BDC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96808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15616" y="3433565"/>
            <a:ext cx="5832648" cy="1224136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225850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ona domyśln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433452"/>
            <a:ext cx="6851104" cy="699864"/>
          </a:xfrm>
          <a:prstGeom prst="rect">
            <a:avLst/>
          </a:prstGeom>
        </p:spPr>
        <p:txBody>
          <a:bodyPr/>
          <a:lstStyle>
            <a:lvl1pPr>
              <a:defRPr sz="2400" b="0">
                <a:solidFill>
                  <a:schemeClr val="tx1"/>
                </a:solidFill>
                <a:latin typeface="Ubuntu Light" panose="020B030403060203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8798828" y="5425844"/>
            <a:ext cx="345171" cy="289156"/>
          </a:xfrm>
          <a:prstGeom prst="rect">
            <a:avLst/>
          </a:prstGeom>
        </p:spPr>
        <p:txBody>
          <a:bodyPr anchor="ctr"/>
          <a:lstStyle>
            <a:lvl1pPr algn="ctr">
              <a:defRPr sz="900" b="0"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F4CC9FB2-C493-42E2-8228-4A1F40703ABC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pole tekstowe 3"/>
          <p:cNvSpPr txBox="1"/>
          <p:nvPr userDrawn="1"/>
        </p:nvSpPr>
        <p:spPr>
          <a:xfrm>
            <a:off x="7856615" y="5445739"/>
            <a:ext cx="8627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800" b="0" dirty="0"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www.sanito.pl</a:t>
            </a:r>
          </a:p>
        </p:txBody>
      </p:sp>
      <p:cxnSp>
        <p:nvCxnSpPr>
          <p:cNvPr id="6" name="Łącznik prostoliniowy 5"/>
          <p:cNvCxnSpPr/>
          <p:nvPr userDrawn="1"/>
        </p:nvCxnSpPr>
        <p:spPr>
          <a:xfrm>
            <a:off x="8783472" y="5445739"/>
            <a:ext cx="0" cy="26926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0492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kończen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 userDrawn="1"/>
        </p:nvSpPr>
        <p:spPr>
          <a:xfrm>
            <a:off x="2088056" y="2437564"/>
            <a:ext cx="364555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7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Dziękujemy za uwagę</a:t>
            </a:r>
          </a:p>
        </p:txBody>
      </p:sp>
      <p:sp>
        <p:nvSpPr>
          <p:cNvPr id="4" name="pole tekstowe 3"/>
          <p:cNvSpPr txBox="1"/>
          <p:nvPr userDrawn="1"/>
        </p:nvSpPr>
        <p:spPr>
          <a:xfrm>
            <a:off x="6131288" y="4081636"/>
            <a:ext cx="114967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8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SANITO Sp. z o.o.</a:t>
            </a:r>
          </a:p>
          <a:p>
            <a:r>
              <a:rPr lang="pl-PL" sz="8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ul. Puławska 476</a:t>
            </a:r>
          </a:p>
          <a:p>
            <a:r>
              <a:rPr lang="pl-PL" sz="8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02-884</a:t>
            </a:r>
            <a:r>
              <a:rPr lang="pl-PL" sz="800" baseline="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8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Warszawa</a:t>
            </a:r>
          </a:p>
          <a:p>
            <a:r>
              <a:rPr lang="pl-PL" sz="8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tel. +48 22 371 14 75</a:t>
            </a:r>
          </a:p>
          <a:p>
            <a:r>
              <a:rPr lang="pl-PL" sz="8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fax +48 22 425 92 11</a:t>
            </a:r>
          </a:p>
          <a:p>
            <a:r>
              <a:rPr lang="pl-PL" sz="8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sanito@sanito.pl</a:t>
            </a:r>
          </a:p>
          <a:p>
            <a:r>
              <a:rPr lang="pl-PL" sz="800" dirty="0">
                <a:solidFill>
                  <a:schemeClr val="bg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www.sanito.pl</a:t>
            </a:r>
          </a:p>
        </p:txBody>
      </p:sp>
    </p:spTree>
    <p:extLst>
      <p:ext uri="{BB962C8B-B14F-4D97-AF65-F5344CB8AC3E}">
        <p14:creationId xmlns:p14="http://schemas.microsoft.com/office/powerpoint/2010/main" val="2931606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sty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289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0784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500" b="1" kern="1200" baseline="0">
          <a:solidFill>
            <a:srgbClr val="5C5C5C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ODNAWIALNE ŹRÓDŁA ENERGII</a:t>
            </a:r>
            <a:br>
              <a:rPr lang="pl-PL" dirty="0"/>
            </a:br>
            <a:r>
              <a:rPr lang="pl-PL" sz="2000" b="0" dirty="0">
                <a:latin typeface="Ubuntu Light" panose="020B0304030602030204" pitchFamily="34" charset="0"/>
              </a:rPr>
              <a:t>hybrydowe technologie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F1C31AF-2881-4681-BDBE-01EC29620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5017740"/>
            <a:ext cx="547260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39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-122" y="325935"/>
            <a:ext cx="7164410" cy="129614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10</a:t>
            </a:fld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611559" y="565673"/>
            <a:ext cx="6334621" cy="430887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>
              <a:buClr>
                <a:schemeClr val="bg1"/>
              </a:buClr>
              <a:buSzPct val="200000"/>
            </a:pPr>
            <a:r>
              <a:rPr lang="pl-PL" sz="2800" dirty="0">
                <a:solidFill>
                  <a:schemeClr val="bg1"/>
                </a:solidFill>
                <a:latin typeface="Ubuntu Light" panose="020B0604020202020204" charset="0"/>
              </a:rPr>
              <a:t>Gdzie można montować </a:t>
            </a:r>
            <a:r>
              <a:rPr lang="pl-PL" sz="2800" dirty="0" err="1">
                <a:solidFill>
                  <a:schemeClr val="bg1"/>
                </a:solidFill>
                <a:latin typeface="Ubuntu Light" panose="020B0604020202020204" charset="0"/>
              </a:rPr>
              <a:t>fotowoltaikę</a:t>
            </a:r>
            <a:endParaRPr lang="pl-PL" sz="2800" dirty="0">
              <a:solidFill>
                <a:schemeClr val="bg1"/>
              </a:solidFill>
              <a:latin typeface="Ubuntu Light" panose="020B060402020202020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1777380"/>
            <a:ext cx="3266104" cy="2448272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305" y="3432440"/>
            <a:ext cx="2987716" cy="1441284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849332"/>
            <a:ext cx="3863587" cy="1321488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680" y="2870762"/>
            <a:ext cx="2353444" cy="2353444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613642" y="1151861"/>
            <a:ext cx="6332539" cy="215444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>
              <a:buClr>
                <a:schemeClr val="bg1"/>
              </a:buClr>
              <a:buSzPct val="200000"/>
            </a:pPr>
            <a:r>
              <a:rPr lang="pl-PL" sz="1400" dirty="0">
                <a:solidFill>
                  <a:schemeClr val="bg1"/>
                </a:solidFill>
                <a:latin typeface="Ubuntu Light" panose="020B0604020202020204" charset="0"/>
              </a:rPr>
              <a:t>• dachy budynków mieszkalnych • dachy budynków gospodarczych • grunt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E5E5BF73-928E-4116-96B2-E03984CC3E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981180"/>
            <a:ext cx="5652120" cy="540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113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11</a:t>
            </a:fld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323528" y="985292"/>
            <a:ext cx="381642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500" b="1" dirty="0">
                <a:solidFill>
                  <a:srgbClr val="FF0000"/>
                </a:solidFill>
                <a:latin typeface="Ubuntu Light" panose="020B0604020202020204" charset="0"/>
              </a:rPr>
              <a:t>Inwertery:</a:t>
            </a:r>
          </a:p>
          <a:p>
            <a:endParaRPr lang="pl-PL" sz="1200" b="1" dirty="0">
              <a:solidFill>
                <a:srgbClr val="FF0000"/>
              </a:solidFill>
              <a:latin typeface="Ubuntu Light" panose="020B060402020202020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400" dirty="0">
                <a:latin typeface="Ubuntu Light" panose="020B0604020202020204" charset="0"/>
              </a:rPr>
              <a:t>Producent: </a:t>
            </a:r>
            <a:r>
              <a:rPr lang="pl-PL" sz="1400" dirty="0" err="1">
                <a:latin typeface="Ubuntu Light" panose="020B0604020202020204" charset="0"/>
              </a:rPr>
              <a:t>Deye</a:t>
            </a:r>
            <a:endParaRPr lang="pl-PL" sz="1400" dirty="0">
              <a:latin typeface="Ubuntu Light" panose="020B060402020202020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400" dirty="0">
                <a:latin typeface="Ubuntu Light" panose="020B0604020202020204" charset="0"/>
              </a:rPr>
              <a:t>1 fazowe ( do 3kWp)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400" dirty="0">
                <a:latin typeface="Ubuntu Light" panose="020B0604020202020204" charset="0"/>
              </a:rPr>
              <a:t>3 fazowe (powyżej 3kWp)</a:t>
            </a:r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688516"/>
            <a:ext cx="4608512" cy="4288453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2133C0C0-CBAC-42F9-AB0F-589CDEF77F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026484"/>
            <a:ext cx="5580112" cy="56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262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12</a:t>
            </a:fld>
            <a:endParaRPr lang="pl-PL" dirty="0"/>
          </a:p>
        </p:txBody>
      </p:sp>
      <p:sp>
        <p:nvSpPr>
          <p:cNvPr id="4" name="Symbol zastępczy numeru slajdu 2"/>
          <p:cNvSpPr txBox="1">
            <a:spLocks/>
          </p:cNvSpPr>
          <p:nvPr/>
        </p:nvSpPr>
        <p:spPr>
          <a:xfrm>
            <a:off x="8798828" y="5425844"/>
            <a:ext cx="345171" cy="289156"/>
          </a:xfrm>
          <a:prstGeom prst="rect">
            <a:avLst/>
          </a:prstGeom>
        </p:spPr>
        <p:txBody>
          <a:bodyPr anchor="ctr"/>
          <a:lstStyle>
            <a:defPPr>
              <a:defRPr lang="pl-PL"/>
            </a:defPPr>
            <a:lvl1pPr marL="0" algn="ctr" defTabSz="914400" rtl="0" eaLnBrk="1" latinLnBrk="0" hangingPunct="1">
              <a:defRPr sz="900" b="0" kern="1200">
                <a:solidFill>
                  <a:schemeClr val="tx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CC9FB2-C493-42E2-8228-4A1F40703ABC}" type="slidenum">
              <a:rPr lang="pl-PL" smtClean="0"/>
              <a:pPr/>
              <a:t>12</a:t>
            </a:fld>
            <a:endParaRPr lang="pl-PL" dirty="0"/>
          </a:p>
        </p:txBody>
      </p:sp>
      <p:pic>
        <p:nvPicPr>
          <p:cNvPr id="5" name="Picture 2" descr="Z:\Sanito\Prezentacja Power Point\materiały\images\naszerealiacje_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88505" cy="45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Prostokąt 12"/>
          <p:cNvSpPr/>
          <p:nvPr/>
        </p:nvSpPr>
        <p:spPr>
          <a:xfrm>
            <a:off x="-122" y="625252"/>
            <a:ext cx="7164410" cy="129614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611559" y="841276"/>
            <a:ext cx="6334621" cy="353943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>
              <a:buClr>
                <a:schemeClr val="bg1"/>
              </a:buClr>
              <a:buSzPct val="200000"/>
            </a:pPr>
            <a:r>
              <a:rPr lang="pl-PL" sz="2300" dirty="0">
                <a:solidFill>
                  <a:schemeClr val="bg1"/>
                </a:solidFill>
                <a:latin typeface="Ubuntu Light" panose="020B0604020202020204" charset="0"/>
              </a:rPr>
              <a:t>Przykłady realizacji instalacji fotowoltaicznych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1403648" y="1385679"/>
            <a:ext cx="1716918" cy="31468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 lIns="108000" tIns="72000" rIns="108000" bIns="72000" rtlCol="0">
            <a:spAutoFit/>
          </a:bodyPr>
          <a:lstStyle/>
          <a:p>
            <a:r>
              <a:rPr lang="pl-PL" sz="1100" b="1" dirty="0">
                <a:solidFill>
                  <a:schemeClr val="bg1"/>
                </a:solidFill>
                <a:latin typeface="Ubuntu" panose="020B0504030602030204" pitchFamily="34" charset="0"/>
              </a:rPr>
              <a:t>Kocmyrzów Luborzyca</a:t>
            </a:r>
          </a:p>
        </p:txBody>
      </p:sp>
      <p:sp>
        <p:nvSpPr>
          <p:cNvPr id="15" name="pole tekstowe 14"/>
          <p:cNvSpPr txBox="1"/>
          <p:nvPr/>
        </p:nvSpPr>
        <p:spPr>
          <a:xfrm>
            <a:off x="4211960" y="1385679"/>
            <a:ext cx="1646385" cy="31468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 lIns="108000" tIns="72000" rIns="108000" bIns="72000" rtlCol="0">
            <a:spAutoFit/>
          </a:bodyPr>
          <a:lstStyle/>
          <a:p>
            <a:r>
              <a:rPr lang="pl-PL" sz="1100" b="1" dirty="0">
                <a:solidFill>
                  <a:schemeClr val="bg1"/>
                </a:solidFill>
                <a:latin typeface="Ubuntu" panose="020B0504030602030204" pitchFamily="34" charset="0"/>
              </a:rPr>
              <a:t>Giebułtowska Polana</a:t>
            </a:r>
          </a:p>
        </p:txBody>
      </p:sp>
      <p:pic>
        <p:nvPicPr>
          <p:cNvPr id="23" name="Obraz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51" y="2100699"/>
            <a:ext cx="1904654" cy="1427711"/>
          </a:xfrm>
          <a:prstGeom prst="rect">
            <a:avLst/>
          </a:prstGeom>
        </p:spPr>
      </p:pic>
      <p:pic>
        <p:nvPicPr>
          <p:cNvPr id="24" name="Obraz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650" y="2100699"/>
            <a:ext cx="1904654" cy="1427711"/>
          </a:xfrm>
          <a:prstGeom prst="rect">
            <a:avLst/>
          </a:prstGeom>
        </p:spPr>
      </p:pic>
      <p:pic>
        <p:nvPicPr>
          <p:cNvPr id="25" name="Obraz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3707713"/>
            <a:ext cx="1904654" cy="1427711"/>
          </a:xfrm>
          <a:prstGeom prst="rect">
            <a:avLst/>
          </a:prstGeom>
        </p:spPr>
      </p:pic>
      <p:pic>
        <p:nvPicPr>
          <p:cNvPr id="26" name="Obraz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650" y="3707712"/>
            <a:ext cx="1904654" cy="1427711"/>
          </a:xfrm>
          <a:prstGeom prst="rect">
            <a:avLst/>
          </a:prstGeom>
        </p:spPr>
      </p:pic>
      <p:pic>
        <p:nvPicPr>
          <p:cNvPr id="27" name="Obraz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120" y="3707711"/>
            <a:ext cx="1904654" cy="1427711"/>
          </a:xfrm>
          <a:prstGeom prst="rect">
            <a:avLst/>
          </a:prstGeom>
        </p:spPr>
      </p:pic>
      <p:pic>
        <p:nvPicPr>
          <p:cNvPr id="28" name="Obraz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120" y="2100698"/>
            <a:ext cx="1904654" cy="1427711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65C8BD8A-E9F0-4EA3-A8DC-E0A7805F205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233764"/>
            <a:ext cx="5544616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979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13</a:t>
            </a:fld>
            <a:endParaRPr lang="pl-PL" dirty="0"/>
          </a:p>
        </p:txBody>
      </p:sp>
      <p:sp>
        <p:nvSpPr>
          <p:cNvPr id="4" name="Symbol zastępczy numeru slajdu 2"/>
          <p:cNvSpPr txBox="1">
            <a:spLocks/>
          </p:cNvSpPr>
          <p:nvPr/>
        </p:nvSpPr>
        <p:spPr>
          <a:xfrm>
            <a:off x="8798828" y="5425844"/>
            <a:ext cx="345171" cy="289156"/>
          </a:xfrm>
          <a:prstGeom prst="rect">
            <a:avLst/>
          </a:prstGeom>
        </p:spPr>
        <p:txBody>
          <a:bodyPr anchor="ctr"/>
          <a:lstStyle>
            <a:defPPr>
              <a:defRPr lang="pl-PL"/>
            </a:defPPr>
            <a:lvl1pPr marL="0" algn="ctr" defTabSz="914400" rtl="0" eaLnBrk="1" latinLnBrk="0" hangingPunct="1">
              <a:defRPr sz="900" b="0" kern="1200">
                <a:solidFill>
                  <a:schemeClr val="tx1"/>
                </a:solidFill>
                <a:latin typeface="Ubuntu" panose="020B050403060203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4CC9FB2-C493-42E2-8228-4A1F40703ABC}" type="slidenum">
              <a:rPr lang="pl-PL" smtClean="0"/>
              <a:pPr/>
              <a:t>13</a:t>
            </a:fld>
            <a:endParaRPr lang="pl-PL" dirty="0"/>
          </a:p>
        </p:txBody>
      </p:sp>
      <p:pic>
        <p:nvPicPr>
          <p:cNvPr id="5" name="Picture 2" descr="Z:\Sanito\Prezentacja Power Point\materiały\images\naszerealiacje_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88505" cy="45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Prostokąt 12"/>
          <p:cNvSpPr/>
          <p:nvPr/>
        </p:nvSpPr>
        <p:spPr>
          <a:xfrm>
            <a:off x="-122" y="625252"/>
            <a:ext cx="7164410" cy="129614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611559" y="841276"/>
            <a:ext cx="6334621" cy="353943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>
              <a:buClr>
                <a:schemeClr val="bg1"/>
              </a:buClr>
              <a:buSzPct val="200000"/>
            </a:pPr>
            <a:r>
              <a:rPr lang="pl-PL" sz="2300" dirty="0">
                <a:solidFill>
                  <a:schemeClr val="bg1"/>
                </a:solidFill>
                <a:latin typeface="Ubuntu Light" panose="020B0604020202020204" charset="0"/>
              </a:rPr>
              <a:t>Przykłady realizacji instalacji fotowoltaicznych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1403648" y="1385679"/>
            <a:ext cx="1716918" cy="31468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 lIns="108000" tIns="72000" rIns="108000" bIns="72000" rtlCol="0">
            <a:spAutoFit/>
          </a:bodyPr>
          <a:lstStyle/>
          <a:p>
            <a:r>
              <a:rPr lang="pl-PL" sz="1100" b="1" dirty="0">
                <a:solidFill>
                  <a:schemeClr val="bg1"/>
                </a:solidFill>
                <a:latin typeface="Ubuntu" panose="020B0504030602030204" pitchFamily="34" charset="0"/>
              </a:rPr>
              <a:t>Kocmyrzów Luborzyca</a:t>
            </a:r>
          </a:p>
        </p:txBody>
      </p:sp>
      <p:sp>
        <p:nvSpPr>
          <p:cNvPr id="15" name="pole tekstowe 14"/>
          <p:cNvSpPr txBox="1"/>
          <p:nvPr/>
        </p:nvSpPr>
        <p:spPr>
          <a:xfrm>
            <a:off x="4211960" y="1385679"/>
            <a:ext cx="1646385" cy="31468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 lIns="108000" tIns="72000" rIns="108000" bIns="72000" rtlCol="0">
            <a:spAutoFit/>
          </a:bodyPr>
          <a:lstStyle/>
          <a:p>
            <a:r>
              <a:rPr lang="pl-PL" sz="1100" b="1" dirty="0">
                <a:solidFill>
                  <a:schemeClr val="bg1"/>
                </a:solidFill>
                <a:latin typeface="Ubuntu" panose="020B0504030602030204" pitchFamily="34" charset="0"/>
              </a:rPr>
              <a:t>Giebułtowska Polana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73" y="3689850"/>
            <a:ext cx="1825835" cy="142771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542" y="2091248"/>
            <a:ext cx="1904654" cy="142875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74" y="2091248"/>
            <a:ext cx="1825835" cy="142875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271" y="3689850"/>
            <a:ext cx="1904654" cy="1427711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36" y="3707286"/>
            <a:ext cx="1904654" cy="1427711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39" y="2111856"/>
            <a:ext cx="1904654" cy="1427711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007F5F4B-41BC-4E82-9361-F15C250DB0F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5134996"/>
            <a:ext cx="5652120" cy="53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32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Referencje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14</a:t>
            </a:fld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467544" y="1345332"/>
            <a:ext cx="2808312" cy="161425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lIns="144000" tIns="144000" rIns="144000" bIns="144000" rtlCol="0">
            <a:spAutoFit/>
          </a:bodyPr>
          <a:lstStyle/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Pompy ciepła w Zespole Szkół im. Rodu Działyńskich </a:t>
            </a:r>
          </a:p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w Bratianie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800" dirty="0">
                <a:latin typeface="Ubuntu Light" panose="020B0304030602030204" pitchFamily="34" charset="0"/>
              </a:rPr>
              <a:t>Sumaryczna moc zainstalowanych pomp ciepła wynosi 428 kW. Wartość prac zgodnie z zakresem prac wyniosła: 1 768 306,98 PLN brutto. Realizacja inwestycji: czerwiec - grudzień 2012. Zakres umowy został zrealizowany zgodnie z obowiązującymi normami i zasadami sztuki budowlanej.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700" dirty="0">
                <a:solidFill>
                  <a:schemeClr val="bg1">
                    <a:lumMod val="50000"/>
                  </a:schemeClr>
                </a:solidFill>
                <a:latin typeface="Ubuntu Light" panose="020B0304030602030204" pitchFamily="34" charset="0"/>
              </a:rPr>
              <a:t>Tomasz Woruszewski, wójt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467544" y="3090189"/>
            <a:ext cx="2808312" cy="161425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lIns="144000" tIns="144000" rIns="144000" bIns="144000" rtlCol="0">
            <a:spAutoFit/>
          </a:bodyPr>
          <a:lstStyle/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Kampinoski Park Narodowy</a:t>
            </a:r>
          </a:p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Dotyczy 24 obiektów w zakresie termomodernizacji, </a:t>
            </a:r>
          </a:p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demontażu i montażu nowej instalacji C.O. oraz kotłowni z instalacją solarną.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800" dirty="0">
                <a:latin typeface="Ubuntu Light" panose="020B0304030602030204" pitchFamily="34" charset="0"/>
              </a:rPr>
              <a:t>Firma Sanito Sp. z o.o. wykazała się rzetelnością, elastycznością, terminowością oraz dużym poziomem wiedzy, dlatego polecamy firmę Sanito Sp. z o.o. jako profesjonalnego i kompetentnego partnera.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700" dirty="0">
                <a:solidFill>
                  <a:schemeClr val="bg1">
                    <a:lumMod val="50000"/>
                  </a:schemeClr>
                </a:solidFill>
                <a:latin typeface="Ubuntu Light" panose="020B0304030602030204" pitchFamily="34" charset="0"/>
              </a:rPr>
              <a:t>Jacek Metrycki, główny specjalista ds. obsługi parku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3408801" y="1345332"/>
            <a:ext cx="2808312" cy="186047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lIns="144000" tIns="144000" rIns="144000" bIns="144000" rtlCol="0">
            <a:spAutoFit/>
          </a:bodyPr>
          <a:lstStyle/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MOSIR w KNUROWIE</a:t>
            </a:r>
          </a:p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Montaż pomp ciepła w ramach wykorzystania ciepła</a:t>
            </a:r>
          </a:p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odpadowego z chłodni wentylatorowej </a:t>
            </a:r>
          </a:p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Knurów ul. Górnicza 2.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800" dirty="0">
                <a:latin typeface="Ubuntu Light" panose="020B0304030602030204" pitchFamily="34" charset="0"/>
              </a:rPr>
              <a:t>Wartość wykonanych robót wyniosła: 1 002 971,40 zł brutto. Prace zostały wykonane w terminie 20.08.2014 r. - 17.04.2015 r. zgodnie z umową. Firma prezentuje dobrą jakość prac. Zlecenie zostało wykonane należycie i w pełni profesjonalnie zgodnie z obowiązującymi normami i zasadami sztuki budowlanej.</a:t>
            </a:r>
            <a:endParaRPr lang="pl-PL" sz="700" dirty="0">
              <a:solidFill>
                <a:schemeClr val="bg1">
                  <a:lumMod val="50000"/>
                </a:schemeClr>
              </a:solidFill>
              <a:latin typeface="Ubuntu Light" panose="020B030403060203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700" dirty="0">
                <a:solidFill>
                  <a:schemeClr val="bg1">
                    <a:lumMod val="50000"/>
                  </a:schemeClr>
                </a:solidFill>
                <a:latin typeface="Ubuntu Light" panose="020B0304030602030204" pitchFamily="34" charset="0"/>
              </a:rPr>
              <a:t>Marcin Kasprzyk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6372200" y="1345004"/>
            <a:ext cx="2808312" cy="166041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lIns="144000" tIns="144000" rIns="144000" bIns="144000" rtlCol="0">
            <a:spAutoFit/>
          </a:bodyPr>
          <a:lstStyle/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Gmina Niemce </a:t>
            </a:r>
          </a:p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Montaż 1924 kolektorów słonecznych o łącznej mocy </a:t>
            </a:r>
          </a:p>
          <a:p>
            <a:r>
              <a:rPr lang="pl-PL" sz="800" dirty="0">
                <a:solidFill>
                  <a:srgbClr val="FF0000"/>
                </a:solidFill>
                <a:latin typeface="Ubuntu Light" panose="020B0304030602030204" pitchFamily="34" charset="0"/>
              </a:rPr>
              <a:t>2,895 MW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800" dirty="0">
                <a:latin typeface="Ubuntu Light" panose="020B0304030602030204" pitchFamily="34" charset="0"/>
              </a:rPr>
              <a:t>Projekt został zakończony w terminie umownym tj. 11.04.2014 r. - 31.03.2015 r. Wartość wykonanych prac wyniosła: 6 999 244,06 zł brutto. Wszystkie prace zostały wykonane należycie, terminowo, zgodnie z obowiązującymi normami oraz zasadami sztuki budowlanej.</a:t>
            </a:r>
          </a:p>
          <a:p>
            <a:r>
              <a:rPr lang="pl-PL" sz="700" dirty="0">
                <a:solidFill>
                  <a:schemeClr val="bg1">
                    <a:lumMod val="50000"/>
                  </a:schemeClr>
                </a:solidFill>
                <a:latin typeface="Ubuntu Light" panose="020B0304030602030204" pitchFamily="34" charset="0"/>
              </a:rPr>
              <a:t>Krzysztof Urbaś, wójt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F89CCB0C-E8D4-486F-AD8C-4C5B4A832F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5109964"/>
            <a:ext cx="5760640" cy="60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11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F4CC9FB2-C493-42E2-8228-4A1F40703ABC}" type="slidenum">
              <a:rPr lang="pl-PL" smtClean="0"/>
              <a:pPr/>
              <a:t>15</a:t>
            </a:fld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23527" y="1129308"/>
            <a:ext cx="3813865" cy="22320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2400" dirty="0">
                <a:latin typeface="Ubuntu Light" panose="020B0304030602030204" pitchFamily="34" charset="0"/>
              </a:rPr>
              <a:t>koncepcja</a:t>
            </a:r>
          </a:p>
          <a:p>
            <a:pPr>
              <a:lnSpc>
                <a:spcPct val="150000"/>
              </a:lnSpc>
            </a:pPr>
            <a:r>
              <a:rPr lang="pl-PL" sz="2400" dirty="0">
                <a:latin typeface="Ubuntu Light" panose="020B0304030602030204" pitchFamily="34" charset="0"/>
              </a:rPr>
              <a:t>	projekt</a:t>
            </a:r>
          </a:p>
          <a:p>
            <a:pPr>
              <a:lnSpc>
                <a:spcPct val="150000"/>
              </a:lnSpc>
            </a:pPr>
            <a:r>
              <a:rPr lang="pl-PL" sz="2400" dirty="0">
                <a:latin typeface="Ubuntu Light" panose="020B0304030602030204" pitchFamily="34" charset="0"/>
              </a:rPr>
              <a:t>		realizacja</a:t>
            </a:r>
          </a:p>
          <a:p>
            <a:pPr>
              <a:lnSpc>
                <a:spcPct val="150000"/>
              </a:lnSpc>
            </a:pPr>
            <a:r>
              <a:rPr lang="pl-PL" sz="2400" dirty="0">
                <a:latin typeface="Ubuntu Light" panose="020B0304030602030204" pitchFamily="34" charset="0"/>
              </a:rPr>
              <a:t>			serwis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2411760" y="3793117"/>
            <a:ext cx="28793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>
                <a:solidFill>
                  <a:schemeClr val="bg1"/>
                </a:solidFill>
                <a:latin typeface="Ubuntu Light" panose="020B0304030602030204" pitchFamily="34" charset="0"/>
              </a:rPr>
              <a:t>hybrydowe technologie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663E0B0C-E660-4CFD-8129-19F360AE07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5089748"/>
            <a:ext cx="5796136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532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FB62CD26-D064-4E17-9F1A-D85321F8D5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161756"/>
            <a:ext cx="594015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105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Z:\Sanito\Prezentacja Power Point\materiały\images\images\kim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10" y="1247554"/>
            <a:ext cx="7956376" cy="402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Kim jesteśmy? 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2</a:t>
            </a:fld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107504" y="1445503"/>
            <a:ext cx="2962671" cy="605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pl-PL" sz="1200" b="1" dirty="0">
                <a:latin typeface="Ubuntu" panose="020B0504030602030204" pitchFamily="34" charset="0"/>
              </a:rPr>
              <a:t>Firma została utworzona w 2006 roku.</a:t>
            </a:r>
          </a:p>
          <a:p>
            <a:pPr>
              <a:lnSpc>
                <a:spcPts val="2000"/>
              </a:lnSpc>
            </a:pPr>
            <a:r>
              <a:rPr lang="pl-PL" sz="1200" b="1" dirty="0">
                <a:latin typeface="Ubuntu" panose="020B0504030602030204" pitchFamily="34" charset="0"/>
              </a:rPr>
              <a:t>Od 2012 r. działa jako Spółka z o.o. 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2555776" y="16917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b="1" dirty="0">
              <a:latin typeface="Ubuntu" panose="020B0504030602030204" pitchFamily="34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3727394" y="1430114"/>
            <a:ext cx="4044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solidFill>
                  <a:schemeClr val="bg1"/>
                </a:solidFill>
                <a:latin typeface="Ubuntu Light" panose="020B0304030602030204" pitchFamily="34" charset="0"/>
              </a:rPr>
              <a:t>Od samego początku powstania firmy</a:t>
            </a:r>
          </a:p>
        </p:txBody>
      </p:sp>
      <p:sp>
        <p:nvSpPr>
          <p:cNvPr id="8" name="pole tekstowe 7"/>
          <p:cNvSpPr txBox="1"/>
          <p:nvPr/>
        </p:nvSpPr>
        <p:spPr>
          <a:xfrm>
            <a:off x="3635896" y="1877712"/>
            <a:ext cx="3950120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SzPct val="120000"/>
              <a:buFont typeface="Wingdings" panose="05000000000000000000" pitchFamily="2" charset="2"/>
              <a:buChar char="§"/>
            </a:pPr>
            <a:r>
              <a:rPr lang="pl-PL" sz="1500" b="1" dirty="0">
                <a:solidFill>
                  <a:schemeClr val="bg1"/>
                </a:solidFill>
                <a:latin typeface="Ubuntu" panose="020B0504030602030204" pitchFamily="34" charset="0"/>
              </a:rPr>
              <a:t>Projektujemy</a:t>
            </a:r>
          </a:p>
          <a:p>
            <a:pPr marL="742950" lvl="1" indent="-285750">
              <a:buSzPct val="120000"/>
              <a:buFont typeface="Wingdings" panose="05000000000000000000" pitchFamily="2" charset="2"/>
              <a:buChar char="§"/>
            </a:pPr>
            <a:r>
              <a:rPr lang="pl-PL" sz="1500" b="1" dirty="0">
                <a:solidFill>
                  <a:schemeClr val="bg1"/>
                </a:solidFill>
                <a:latin typeface="Ubuntu" panose="020B0504030602030204" pitchFamily="34" charset="0"/>
              </a:rPr>
              <a:t>   Integrujemy</a:t>
            </a:r>
          </a:p>
          <a:p>
            <a:pPr marL="1343025" lvl="2" indent="-285750">
              <a:buSzPct val="120000"/>
              <a:buFont typeface="Wingdings" panose="05000000000000000000" pitchFamily="2" charset="2"/>
              <a:buChar char="§"/>
            </a:pPr>
            <a:r>
              <a:rPr lang="pl-PL" sz="1500" b="1" dirty="0">
                <a:solidFill>
                  <a:schemeClr val="bg1"/>
                </a:solidFill>
                <a:latin typeface="Ubuntu" panose="020B0504030602030204" pitchFamily="34" charset="0"/>
              </a:rPr>
              <a:t>Dostarczamy  </a:t>
            </a:r>
          </a:p>
          <a:p>
            <a:pPr marL="1968500" lvl="3" indent="-285750">
              <a:buSzPct val="120000"/>
              <a:buFont typeface="Wingdings" panose="05000000000000000000" pitchFamily="2" charset="2"/>
              <a:buChar char="§"/>
            </a:pPr>
            <a:r>
              <a:rPr lang="pl-PL" sz="1500" b="1" dirty="0">
                <a:solidFill>
                  <a:schemeClr val="bg1"/>
                </a:solidFill>
                <a:latin typeface="Ubuntu" panose="020B0504030602030204" pitchFamily="34" charset="0"/>
              </a:rPr>
              <a:t>Instalujemy</a:t>
            </a:r>
          </a:p>
          <a:p>
            <a:pPr marL="2600325" lvl="4" indent="-285750">
              <a:buSzPct val="120000"/>
              <a:buFont typeface="Wingdings" panose="05000000000000000000" pitchFamily="2" charset="2"/>
              <a:buChar char="§"/>
            </a:pPr>
            <a:r>
              <a:rPr lang="pl-PL" sz="1500" b="1" dirty="0">
                <a:solidFill>
                  <a:schemeClr val="bg1"/>
                </a:solidFill>
                <a:latin typeface="Ubuntu" panose="020B0504030602030204" pitchFamily="34" charset="0"/>
              </a:rPr>
              <a:t>Serwisujemy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3851920" y="3649588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latin typeface="Ubuntu" panose="020B0604020202020204" charset="0"/>
              </a:rPr>
              <a:t>Instalacje tworzymy z myślą o klientach, dla których istotne są </a:t>
            </a:r>
            <a:r>
              <a:rPr lang="pl-PL" sz="1200" b="1" dirty="0">
                <a:latin typeface="Ubuntu" panose="020B0604020202020204" charset="0"/>
              </a:rPr>
              <a:t>niskie koszty użytkowania, bezobsługowość, solidność wykonania, wysoka jakość oraz komfort. 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4139952" y="45136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3851920" y="4572948"/>
            <a:ext cx="47525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300" b="1" dirty="0">
                <a:latin typeface="Ubuntu Light" panose="020B0304030602030204" pitchFamily="34" charset="0"/>
              </a:rPr>
              <a:t>Naszą misją jest dostarczenie darmowej energii  dla  każdego . 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DF655BF3-096E-4B20-8F80-8AE0F65DBE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5060516"/>
            <a:ext cx="5436096" cy="60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420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Nasz zespół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3</a:t>
            </a:fld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467544" y="1345332"/>
            <a:ext cx="2160240" cy="83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pl-PL" sz="900" b="1" dirty="0">
                <a:latin typeface="Ubuntu Light" panose="020B0304030602030204" pitchFamily="34" charset="0"/>
              </a:rPr>
              <a:t>Nasz zespół to  ok. 40  inżynierów  </a:t>
            </a:r>
            <a:r>
              <a:rPr lang="pl-PL" sz="900" dirty="0">
                <a:latin typeface="Ubuntu Light" panose="020B0304030602030204" pitchFamily="34" charset="0"/>
              </a:rPr>
              <a:t>z dużym doświadczeniem. </a:t>
            </a:r>
            <a:r>
              <a:rPr lang="pl-PL" sz="900" b="1" dirty="0">
                <a:latin typeface="Ubuntu Light" panose="020B0304030602030204" pitchFamily="34" charset="0"/>
              </a:rPr>
              <a:t> </a:t>
            </a:r>
            <a:r>
              <a:rPr lang="pl-PL" sz="900" dirty="0">
                <a:latin typeface="Ubuntu Light" panose="020B0304030602030204" pitchFamily="34" charset="0"/>
              </a:rPr>
              <a:t>Posiadamy także specjalistów z zakresu pozyskiwania dofinansowań unijnych. 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6588224" y="1502318"/>
            <a:ext cx="223224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pl-PL" sz="900" dirty="0">
                <a:latin typeface="Ubuntu Light" panose="020B0304030602030204" pitchFamily="34" charset="0"/>
              </a:rPr>
              <a:t>W związku z tym, że technologia ogrzewania rozwija się w bardzo szybkim tempie, dla naszych klientów wdrażamy tylko najnowsze i sprawdzone rozwiązania najlepszych światowych marek. Dzięki temu, że mamy wiedzę o najnowszych rozwiązaniach, zawsze możemy zapewnić naszym klientom rozwiązania alternatywne, dopasowane do indywidualnej sytuacji i budżetu klienta.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3563888" y="4169809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pl-PL" sz="900" b="1" dirty="0">
                <a:latin typeface="Ubuntu Light" panose="020B0304030602030204" pitchFamily="34" charset="0"/>
              </a:rPr>
              <a:t>Spółka SANITO w 2016-2017r. wdrożyła w firmie zintegrowany system informatyczny ERP Microsoft Dynamics NAV  i elektroniczny obieg dokumentów ELO.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B5AF8B10-3AAF-4CF9-8C53-F5B45A23D9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5161756"/>
            <a:ext cx="5652120" cy="55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812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0" y="1201316"/>
            <a:ext cx="6718570" cy="305224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4</a:t>
            </a:fld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251520" y="1345332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solidFill>
                  <a:schemeClr val="bg1"/>
                </a:solidFill>
                <a:latin typeface="Ubuntu" panose="020B0604020202020204" charset="0"/>
                <a:cs typeface="Ubuntu" panose="020B0604020202020204" charset="0"/>
              </a:rPr>
              <a:t>„</a:t>
            </a:r>
            <a:r>
              <a:rPr lang="pl-PL" sz="1200" b="1" dirty="0">
                <a:solidFill>
                  <a:schemeClr val="bg1"/>
                </a:solidFill>
                <a:latin typeface="Ubuntu" panose="020B0604020202020204" charset="0"/>
                <a:cs typeface="Ubuntu" panose="020B0604020202020204" charset="0"/>
              </a:rPr>
              <a:t>Dostawa i montaż jednostek wytwarzania energii z OZE – zestawów instalacji fotowoltaicznych, zestawów kolektorów słonecznych oraz pomp ciepła w ramach zadania pn. "EKOPARTNERZY NA RZECZ SŁONECZNEJ ENERGII MAŁOPOLSKI„</a:t>
            </a:r>
          </a:p>
          <a:p>
            <a:r>
              <a:rPr lang="pl-PL" sz="1200" b="1" dirty="0">
                <a:solidFill>
                  <a:schemeClr val="bg1"/>
                </a:solidFill>
                <a:latin typeface="Ubuntu" panose="020B0604020202020204" charset="0"/>
                <a:cs typeface="Ubuntu" panose="020B0604020202020204" charset="0"/>
              </a:rPr>
              <a:t>z podziałem na Części w ramach Subregionów.</a:t>
            </a:r>
            <a:r>
              <a:rPr lang="pl-PL" sz="1200" dirty="0">
                <a:solidFill>
                  <a:schemeClr val="bg1"/>
                </a:solidFill>
                <a:latin typeface="Ubuntu" panose="020B0604020202020204" charset="0"/>
                <a:cs typeface="Ubuntu" panose="020B0604020202020204" charset="0"/>
              </a:rPr>
              <a:t> 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323528" y="2476279"/>
            <a:ext cx="4464496" cy="1231106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r>
              <a:rPr lang="pl-PL" sz="1000" dirty="0">
                <a:solidFill>
                  <a:schemeClr val="bg1"/>
                </a:solidFill>
                <a:latin typeface="Ubuntu Light" panose="020B0604020202020204" charset="0"/>
              </a:rPr>
              <a:t>Zaprojektowanie, dostawa, montaż i uruchomienie 3012 </a:t>
            </a:r>
            <a:r>
              <a:rPr lang="pl-PL" sz="1000" b="1" dirty="0">
                <a:solidFill>
                  <a:schemeClr val="bg1"/>
                </a:solidFill>
                <a:latin typeface="Ubuntu Light" panose="020B0604020202020204" charset="0"/>
              </a:rPr>
              <a:t>instalacji fotowoltaicznych</a:t>
            </a:r>
            <a:r>
              <a:rPr lang="pl-PL" sz="1000" dirty="0">
                <a:solidFill>
                  <a:schemeClr val="bg1"/>
                </a:solidFill>
                <a:latin typeface="Ubuntu Light" panose="020B0604020202020204" charset="0"/>
              </a:rPr>
              <a:t>.</a:t>
            </a: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endParaRPr lang="pl-PL" sz="1000" dirty="0">
              <a:solidFill>
                <a:schemeClr val="bg1"/>
              </a:solidFill>
              <a:latin typeface="Ubuntu Light" panose="020B0604020202020204" charset="0"/>
            </a:endParaRP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r>
              <a:rPr lang="pl-PL" sz="1000" dirty="0">
                <a:solidFill>
                  <a:schemeClr val="bg1"/>
                </a:solidFill>
                <a:latin typeface="Ubuntu Light" panose="020B0604020202020204" charset="0"/>
              </a:rPr>
              <a:t>Zaprojektowanie, dostawa, montaż i uruchomienie 1609 </a:t>
            </a:r>
            <a:r>
              <a:rPr lang="pl-PL" sz="1000" b="1" dirty="0">
                <a:solidFill>
                  <a:schemeClr val="bg1"/>
                </a:solidFill>
                <a:latin typeface="Ubuntu Light" panose="020B0604020202020204" charset="0"/>
              </a:rPr>
              <a:t>instalacji solarnych</a:t>
            </a:r>
            <a:r>
              <a:rPr lang="pl-PL" sz="1000" dirty="0">
                <a:solidFill>
                  <a:schemeClr val="bg1"/>
                </a:solidFill>
                <a:latin typeface="Ubuntu Light" panose="020B0604020202020204" charset="0"/>
              </a:rPr>
              <a:t>.</a:t>
            </a: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endParaRPr lang="pl-PL" sz="1000" dirty="0">
              <a:solidFill>
                <a:schemeClr val="bg1"/>
              </a:solidFill>
              <a:latin typeface="Ubuntu Light" panose="020B0604020202020204" charset="0"/>
            </a:endParaRP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endParaRPr lang="pl-PL" sz="1000" dirty="0">
              <a:solidFill>
                <a:schemeClr val="bg1"/>
              </a:solidFill>
              <a:latin typeface="Ubuntu Light" panose="020B0604020202020204" charset="0"/>
            </a:endParaRPr>
          </a:p>
          <a:p>
            <a:pPr>
              <a:buClr>
                <a:schemeClr val="bg1"/>
              </a:buClr>
              <a:buSzPct val="200000"/>
            </a:pPr>
            <a:r>
              <a:rPr lang="pl-PL" sz="1000" dirty="0">
                <a:solidFill>
                  <a:schemeClr val="bg1"/>
                </a:solidFill>
                <a:latin typeface="Ubuntu Light" panose="020B0604020202020204" charset="0"/>
              </a:rPr>
              <a:t>Łącznie: 31 gmin</a:t>
            </a: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800" b="1" dirty="0"/>
              <a:t>EKOPARTNERZY NA RZECZ SŁONECZNEJ ENERGII MAŁOPOLSKI</a:t>
            </a:r>
            <a:endParaRPr lang="pl-PL" sz="1800" i="0" u="none" strike="noStrike" dirty="0">
              <a:effectLst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657700"/>
            <a:ext cx="5940152" cy="62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64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0" y="1201316"/>
            <a:ext cx="6718570" cy="305224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5</a:t>
            </a:fld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800" b="1" dirty="0"/>
              <a:t>Energia Słoneczna</a:t>
            </a:r>
            <a:endParaRPr lang="pl-PL" sz="1800" i="0" u="none" strike="noStrike" dirty="0">
              <a:effectLst/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50" y="1345332"/>
            <a:ext cx="4176464" cy="1766966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814" y="1777380"/>
            <a:ext cx="3288325" cy="3384376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257389" y="3330228"/>
            <a:ext cx="4464496" cy="923330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>
              <a:buClr>
                <a:schemeClr val="bg1"/>
              </a:buClr>
              <a:buSzPct val="200000"/>
            </a:pPr>
            <a:r>
              <a:rPr lang="pl-PL" sz="1500" dirty="0">
                <a:solidFill>
                  <a:schemeClr val="bg1"/>
                </a:solidFill>
                <a:latin typeface="Ubuntu Light" panose="020B0604020202020204" charset="0"/>
              </a:rPr>
              <a:t>Rocznie, suma energii słonecznej padającej na powierzchnię 1m2 </a:t>
            </a:r>
          </a:p>
          <a:p>
            <a:pPr>
              <a:buClr>
                <a:schemeClr val="bg1"/>
              </a:buClr>
              <a:buSzPct val="200000"/>
            </a:pPr>
            <a:r>
              <a:rPr lang="pl-PL" sz="1500" dirty="0">
                <a:solidFill>
                  <a:schemeClr val="bg1"/>
                </a:solidFill>
                <a:latin typeface="Ubuntu Light" panose="020B0604020202020204" charset="0"/>
              </a:rPr>
              <a:t>w Polsce wynosi: </a:t>
            </a:r>
            <a:r>
              <a:rPr lang="pl-PL" sz="1500" b="1" dirty="0">
                <a:solidFill>
                  <a:schemeClr val="bg1"/>
                </a:solidFill>
                <a:latin typeface="Ubuntu Light" panose="020B0604020202020204" charset="0"/>
              </a:rPr>
              <a:t>950-1200 kWh/rok,</a:t>
            </a: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endParaRPr lang="pl-PL" sz="1500" dirty="0">
              <a:solidFill>
                <a:schemeClr val="bg1"/>
              </a:solidFill>
              <a:latin typeface="Ubuntu Light" panose="020B0604020202020204" charset="0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3B341FB7-ECED-4154-ABE5-97042F5973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5089748"/>
            <a:ext cx="550810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519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0" y="1201316"/>
            <a:ext cx="6718570" cy="305224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6</a:t>
            </a:fld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323528" y="1496331"/>
            <a:ext cx="4464496" cy="738664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r>
              <a:rPr lang="pl-PL" sz="1600" dirty="0" err="1">
                <a:solidFill>
                  <a:schemeClr val="bg1"/>
                </a:solidFill>
                <a:latin typeface="Ubuntu Light" panose="020B0604020202020204" charset="0"/>
                <a:cs typeface="Ubuntu" panose="020B0604020202020204" charset="0"/>
              </a:rPr>
              <a:t>Fotowoltaika</a:t>
            </a:r>
            <a:endParaRPr lang="pl-PL" sz="1600" dirty="0">
              <a:solidFill>
                <a:schemeClr val="bg1"/>
              </a:solidFill>
              <a:latin typeface="Ubuntu Light" panose="020B0604020202020204" charset="0"/>
              <a:cs typeface="Ubuntu" panose="020B0604020202020204" charset="0"/>
            </a:endParaRPr>
          </a:p>
          <a:p>
            <a:pPr>
              <a:buClr>
                <a:schemeClr val="bg1"/>
              </a:buClr>
              <a:buSzPct val="200000"/>
            </a:pPr>
            <a:endParaRPr lang="pl-PL" sz="1600" dirty="0">
              <a:solidFill>
                <a:schemeClr val="bg1"/>
              </a:solidFill>
              <a:latin typeface="Ubuntu Light" panose="020B0604020202020204" charset="0"/>
              <a:cs typeface="Ubuntu" panose="020B0604020202020204" charset="0"/>
            </a:endParaRP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endParaRPr lang="pl-PL" sz="1600" dirty="0">
              <a:solidFill>
                <a:schemeClr val="bg1"/>
              </a:solidFill>
              <a:latin typeface="Ubuntu Light" panose="020B0604020202020204" charset="0"/>
              <a:cs typeface="Ubuntu" panose="020B060402020202020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800" b="1" dirty="0"/>
              <a:t>Rozwiązania:</a:t>
            </a:r>
            <a:endParaRPr lang="pl-PL" sz="1800" i="0" u="none" strike="noStrike" dirty="0">
              <a:effectLst/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432435"/>
            <a:ext cx="5174672" cy="2369281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28368"/>
            <a:ext cx="3942672" cy="1909052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6B591D7F-CF9C-4C5C-853E-DB79CC5CBE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999156"/>
            <a:ext cx="5724128" cy="59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878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0" y="1201316"/>
            <a:ext cx="6718570" cy="305224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7</a:t>
            </a:fld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899592" y="2353444"/>
            <a:ext cx="5688632" cy="1107996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>
              <a:buClr>
                <a:schemeClr val="bg1"/>
              </a:buClr>
              <a:buSzPct val="200000"/>
            </a:pPr>
            <a:r>
              <a:rPr lang="pl-PL" sz="3600" dirty="0">
                <a:solidFill>
                  <a:schemeClr val="bg1"/>
                </a:solidFill>
                <a:latin typeface="Ubuntu Light" panose="020B0604020202020204" charset="0"/>
              </a:rPr>
              <a:t>Instalacja Fotowoltaiczna</a:t>
            </a:r>
          </a:p>
          <a:p>
            <a:pPr marL="171450" indent="-171450">
              <a:buClr>
                <a:schemeClr val="bg1"/>
              </a:buClr>
              <a:buSzPct val="200000"/>
              <a:buFont typeface="Wingdings" panose="05000000000000000000" pitchFamily="2" charset="2"/>
              <a:buChar char="§"/>
            </a:pPr>
            <a:endParaRPr lang="pl-PL" sz="3600" dirty="0">
              <a:solidFill>
                <a:schemeClr val="bg1"/>
              </a:solidFill>
              <a:latin typeface="Ubuntu Light" panose="020B0604020202020204" charset="0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59A279B-4226-4A95-9616-7921775DAB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585692"/>
            <a:ext cx="5940152" cy="56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324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8</a:t>
            </a:fld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323528" y="985292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>
                <a:solidFill>
                  <a:srgbClr val="FF0000"/>
                </a:solidFill>
                <a:latin typeface="Ubuntu Light" panose="020B0604020202020204" charset="0"/>
              </a:rPr>
              <a:t>Instalacja fotowoltaiczna</a:t>
            </a:r>
          </a:p>
          <a:p>
            <a:endParaRPr lang="pl-PL" sz="1200" b="1" dirty="0">
              <a:solidFill>
                <a:srgbClr val="FF0000"/>
              </a:solidFill>
              <a:latin typeface="Ubuntu Light" panose="020B060402020202020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000" dirty="0">
                <a:latin typeface="Ubuntu Light" panose="020B0604020202020204" charset="0"/>
              </a:rPr>
              <a:t>Producent: Ulica Solar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000" dirty="0">
                <a:latin typeface="Ubuntu Light" panose="020B0604020202020204" charset="0"/>
              </a:rPr>
              <a:t>Wymiary: wysokość 170cm i szerokość 100cm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000" dirty="0">
                <a:latin typeface="Ubuntu Light" panose="020B0604020202020204" charset="0"/>
              </a:rPr>
              <a:t>zakres temperatur pracy:  od -40°C do + 85° C</a:t>
            </a:r>
          </a:p>
        </p:txBody>
      </p:sp>
      <p:sp>
        <p:nvSpPr>
          <p:cNvPr id="8" name="pole tekstowe 7"/>
          <p:cNvSpPr txBox="1"/>
          <p:nvPr/>
        </p:nvSpPr>
        <p:spPr>
          <a:xfrm>
            <a:off x="3524305" y="1993404"/>
            <a:ext cx="1064495" cy="31468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 lIns="108000" tIns="72000" rIns="108000" bIns="72000" rtlCol="0">
            <a:spAutoFit/>
          </a:bodyPr>
          <a:lstStyle/>
          <a:p>
            <a:r>
              <a:rPr lang="pl-PL" sz="1100" b="1" dirty="0">
                <a:solidFill>
                  <a:schemeClr val="bg1"/>
                </a:solidFill>
                <a:latin typeface="Ubuntu" panose="020B0504030602030204" pitchFamily="34" charset="0"/>
              </a:rPr>
              <a:t>MOC: </a:t>
            </a:r>
            <a:r>
              <a:rPr lang="pl-PL" sz="1100" b="1" dirty="0">
                <a:solidFill>
                  <a:schemeClr val="bg1"/>
                </a:solidFill>
              </a:rPr>
              <a:t>290 </a:t>
            </a:r>
            <a:r>
              <a:rPr lang="pl-PL" sz="1100" b="1" dirty="0" err="1">
                <a:solidFill>
                  <a:schemeClr val="bg1"/>
                </a:solidFill>
              </a:rPr>
              <a:t>Wp</a:t>
            </a:r>
            <a:endParaRPr lang="pl-PL" sz="1100" b="1" dirty="0">
              <a:solidFill>
                <a:schemeClr val="bg1"/>
              </a:solidFill>
              <a:effectLst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30" y="1909711"/>
            <a:ext cx="2796902" cy="3217540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44090"/>
            <a:ext cx="3354185" cy="1970801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364" y="2713485"/>
            <a:ext cx="3141804" cy="1800200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713485"/>
            <a:ext cx="2880320" cy="180020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48938A74-D3D4-41F8-A135-5D239D426F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5127251"/>
            <a:ext cx="5940152" cy="631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612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-122" y="265212"/>
            <a:ext cx="6718570" cy="129614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9FB2-C493-42E2-8228-4A1F40703ABC}" type="slidenum">
              <a:rPr lang="pl-PL" smtClean="0"/>
              <a:pPr/>
              <a:t>9</a:t>
            </a:fld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611560" y="697840"/>
            <a:ext cx="5688632" cy="430887"/>
          </a:xfrm>
          <a:prstGeom prst="rect">
            <a:avLst/>
          </a:prstGeom>
          <a:noFill/>
        </p:spPr>
        <p:txBody>
          <a:bodyPr wrap="square" tIns="0" bIns="0" rtlCol="0" anchor="t" anchorCtr="0">
            <a:spAutoFit/>
          </a:bodyPr>
          <a:lstStyle/>
          <a:p>
            <a:pPr>
              <a:buClr>
                <a:schemeClr val="bg1"/>
              </a:buClr>
              <a:buSzPct val="200000"/>
            </a:pPr>
            <a:r>
              <a:rPr lang="pl-PL" sz="2800" dirty="0">
                <a:solidFill>
                  <a:schemeClr val="bg1"/>
                </a:solidFill>
                <a:latin typeface="Ubuntu Light" panose="020B0604020202020204" charset="0"/>
              </a:rPr>
              <a:t>Schemat instalacji fotowoltaicznej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05372"/>
            <a:ext cx="5655880" cy="3427463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B6D9AB49-794C-4D3E-8BC8-9F16505ECF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5017160"/>
            <a:ext cx="5832648" cy="57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211709"/>
      </p:ext>
    </p:extLst>
  </p:cSld>
  <p:clrMapOvr>
    <a:masterClrMapping/>
  </p:clrMapOvr>
</p:sld>
</file>

<file path=ppt/theme/theme1.xml><?xml version="1.0" encoding="utf-8"?>
<a:theme xmlns:a="http://schemas.openxmlformats.org/drawingml/2006/main" name="1_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F13C574C1264FB50EFFA7E03EE7F4" ma:contentTypeVersion="2" ma:contentTypeDescription="Utwórz nowy dokument." ma:contentTypeScope="" ma:versionID="c8a329b03147f0531fa678d2c5450a97">
  <xsd:schema xmlns:xsd="http://www.w3.org/2001/XMLSchema" xmlns:xs="http://www.w3.org/2001/XMLSchema" xmlns:p="http://schemas.microsoft.com/office/2006/metadata/properties" xmlns:ns2="612fed51-bda0-41ae-bf7e-bd9ef79345a9" targetNamespace="http://schemas.microsoft.com/office/2006/metadata/properties" ma:root="true" ma:fieldsID="49328f0fe8d61b36adedddbbe0ef6efb" ns2:_="">
    <xsd:import namespace="612fed51-bda0-41ae-bf7e-bd9ef79345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2fed51-bda0-41ae-bf7e-bd9ef79345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557ACB-2C27-494E-8066-EA9A15D5D9E4}">
  <ds:schemaRefs>
    <ds:schemaRef ds:uri="http://www.w3.org/XML/1998/namespace"/>
    <ds:schemaRef ds:uri="http://schemas.microsoft.com/office/2006/metadata/properties"/>
    <ds:schemaRef ds:uri="http://purl.org/dc/elements/1.1/"/>
    <ds:schemaRef ds:uri="1b81d27d-d4b0-438c-b9db-ea455389b5b7"/>
    <ds:schemaRef ds:uri="http://purl.org/dc/terms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63c78286-4d7b-46d7-a30c-f91719a2cb05"/>
  </ds:schemaRefs>
</ds:datastoreItem>
</file>

<file path=customXml/itemProps2.xml><?xml version="1.0" encoding="utf-8"?>
<ds:datastoreItem xmlns:ds="http://schemas.openxmlformats.org/officeDocument/2006/customXml" ds:itemID="{F731D121-6CD3-49FC-B5FE-A0D76EC5114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B36C14-B3AB-49CF-B1B5-E4653A47A41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1866</TotalTime>
  <Words>639</Words>
  <Application>Microsoft Office PowerPoint</Application>
  <PresentationFormat>Pokaz na ekranie (16:10)</PresentationFormat>
  <Paragraphs>93</Paragraphs>
  <Slides>16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22" baseType="lpstr">
      <vt:lpstr>Ubuntu</vt:lpstr>
      <vt:lpstr>Calibri</vt:lpstr>
      <vt:lpstr>Arial</vt:lpstr>
      <vt:lpstr>Ubuntu Light</vt:lpstr>
      <vt:lpstr>Wingdings</vt:lpstr>
      <vt:lpstr>1_Projekt niestandardowy</vt:lpstr>
      <vt:lpstr>ODNAWIALNE ŹRÓDŁA ENERGII hybrydowe technologie</vt:lpstr>
      <vt:lpstr>Kim jesteśmy? </vt:lpstr>
      <vt:lpstr>Nasz zespół</vt:lpstr>
      <vt:lpstr>EKOPARTNERZY NA RZECZ SŁONECZNEJ ENERGII MAŁOPOLSKI</vt:lpstr>
      <vt:lpstr>Energia Słoneczna</vt:lpstr>
      <vt:lpstr>Rozwiązania: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Referencje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praca</dc:creator>
  <cp:lastModifiedBy>Joanna Dzieńska</cp:lastModifiedBy>
  <cp:revision>190</cp:revision>
  <cp:lastPrinted>2020-07-07T13:14:48Z</cp:lastPrinted>
  <dcterms:created xsi:type="dcterms:W3CDTF">2015-10-20T07:13:34Z</dcterms:created>
  <dcterms:modified xsi:type="dcterms:W3CDTF">2021-05-13T13:32:39Z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0x010100CDBF13C574C1264FB50EFFA7E03EE7F4</vt:lpwstr>
  </property>
</Properties>
</file>